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6"/>
  </p:notesMasterIdLst>
  <p:sldIdLst>
    <p:sldId id="270" r:id="rId2"/>
    <p:sldId id="271" r:id="rId3"/>
    <p:sldId id="272" r:id="rId4"/>
    <p:sldId id="273" r:id="rId5"/>
    <p:sldId id="287" r:id="rId6"/>
    <p:sldId id="275" r:id="rId7"/>
    <p:sldId id="281" r:id="rId8"/>
    <p:sldId id="285" r:id="rId9"/>
    <p:sldId id="284" r:id="rId10"/>
    <p:sldId id="286" r:id="rId11"/>
    <p:sldId id="277" r:id="rId12"/>
    <p:sldId id="269" r:id="rId13"/>
    <p:sldId id="279" r:id="rId14"/>
    <p:sldId id="266" r:id="rId15"/>
    <p:sldId id="267" r:id="rId16"/>
    <p:sldId id="268" r:id="rId17"/>
    <p:sldId id="265" r:id="rId18"/>
    <p:sldId id="261" r:id="rId19"/>
    <p:sldId id="280" r:id="rId20"/>
    <p:sldId id="262" r:id="rId21"/>
    <p:sldId id="263" r:id="rId22"/>
    <p:sldId id="264" r:id="rId23"/>
    <p:sldId id="283" r:id="rId24"/>
    <p:sldId id="278"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60" autoAdjust="0"/>
  </p:normalViewPr>
  <p:slideViewPr>
    <p:cSldViewPr snapToGrid="0">
      <p:cViewPr varScale="1">
        <p:scale>
          <a:sx n="54" d="100"/>
          <a:sy n="54" d="100"/>
        </p:scale>
        <p:origin x="11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5BC96-3480-4715-94DE-10149C65B4BF}" type="datetimeFigureOut">
              <a:rPr lang="zh-TW" altLang="en-US" smtClean="0"/>
              <a:t>2017/9/20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C180B-36D6-4A4E-B0EC-84288F8E0E8C}" type="slidenum">
              <a:rPr lang="zh-TW" altLang="en-US" smtClean="0"/>
              <a:t>‹#›</a:t>
            </a:fld>
            <a:endParaRPr lang="zh-TW" altLang="en-US"/>
          </a:p>
        </p:txBody>
      </p:sp>
    </p:spTree>
    <p:extLst>
      <p:ext uri="{BB962C8B-B14F-4D97-AF65-F5344CB8AC3E}">
        <p14:creationId xmlns:p14="http://schemas.microsoft.com/office/powerpoint/2010/main" val="278032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421393-4BE9-4A84-B534-6CF6B715BE39}" type="slidenum">
              <a:rPr lang="en-US" altLang="zh-TW" smtClean="0">
                <a:ea typeface="新細明體" charset="-120"/>
              </a:rPr>
              <a:pPr/>
              <a:t>1</a:t>
            </a:fld>
            <a:endParaRPr lang="en-US" altLang="zh-TW">
              <a:ea typeface="新細明體" charset="-120"/>
            </a:endParaRPr>
          </a:p>
        </p:txBody>
      </p:sp>
      <p:sp>
        <p:nvSpPr>
          <p:cNvPr id="47107" name="Rectangle 3"/>
          <p:cNvSpPr>
            <a:spLocks noGrp="1" noChangeArrowheads="1"/>
          </p:cNvSpPr>
          <p:nvPr>
            <p:ph type="dt" sz="quarter" idx="1"/>
          </p:nvPr>
        </p:nvSpPr>
        <p:spPr>
          <a:noFill/>
        </p:spPr>
        <p:txBody>
          <a:bodyPr/>
          <a:lstStyle/>
          <a:p>
            <a:fld id="{49264F53-86C4-45E2-8F4B-DF0EB8FF6872}" type="datetime1">
              <a:rPr lang="zh-TW" altLang="en-US" smtClean="0">
                <a:ea typeface="新細明體" charset="-120"/>
              </a:rPr>
              <a:pPr/>
              <a:t>2017/9/20</a:t>
            </a:fld>
            <a:endParaRPr lang="en-US" altLang="zh-TW">
              <a:ea typeface="新細明體" charset="-120"/>
            </a:endParaRPr>
          </a:p>
        </p:txBody>
      </p:sp>
      <p:sp>
        <p:nvSpPr>
          <p:cNvPr id="47108"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7109"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117EA4F4-16F5-4514-AD26-7BFFB727619B}" type="slidenum">
              <a:rPr lang="en-US" altLang="zh-TW" sz="1200"/>
              <a:pPr algn="r"/>
              <a:t>1</a:t>
            </a:fld>
            <a:endParaRPr lang="en-US" altLang="zh-TW" sz="1200"/>
          </a:p>
        </p:txBody>
      </p:sp>
      <p:sp>
        <p:nvSpPr>
          <p:cNvPr id="47110" name="Rectangle 2"/>
          <p:cNvSpPr>
            <a:spLocks noGrp="1" noRot="1" noChangeAspect="1" noChangeArrowheads="1" noTextEdit="1"/>
          </p:cNvSpPr>
          <p:nvPr>
            <p:ph type="sldImg"/>
          </p:nvPr>
        </p:nvSpPr>
        <p:spPr>
          <a:xfrm>
            <a:off x="3213100" y="508000"/>
            <a:ext cx="3397250" cy="2549525"/>
          </a:xfrm>
          <a:ln/>
        </p:spPr>
      </p:sp>
      <p:sp>
        <p:nvSpPr>
          <p:cNvPr id="47111" name="Rectangle 3"/>
          <p:cNvSpPr>
            <a:spLocks noGrp="1" noChangeArrowheads="1"/>
          </p:cNvSpPr>
          <p:nvPr>
            <p:ph type="body" idx="1"/>
          </p:nvPr>
        </p:nvSpPr>
        <p:spPr>
          <a:noFill/>
          <a:ln/>
        </p:spPr>
        <p:txBody>
          <a:bodyPr/>
          <a:lstStyle/>
          <a:p>
            <a:pPr eaLnBrk="1" hangingPunct="1"/>
            <a:endParaRPr lang="en-US" altLang="zh-TW" dirty="0">
              <a:ea typeface="新細明體" charset="-120"/>
            </a:endParaRPr>
          </a:p>
        </p:txBody>
      </p:sp>
    </p:spTree>
    <p:extLst>
      <p:ext uri="{BB962C8B-B14F-4D97-AF65-F5344CB8AC3E}">
        <p14:creationId xmlns:p14="http://schemas.microsoft.com/office/powerpoint/2010/main" val="202462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050" baseline="0" dirty="0"/>
              <a:t>多條的</a:t>
            </a:r>
            <a:r>
              <a:rPr lang="en-US" altLang="zh-TW" sz="1050" baseline="0" dirty="0"/>
              <a:t>FAST message</a:t>
            </a:r>
            <a:r>
              <a:rPr lang="zh-TW" altLang="en-US" sz="1050" baseline="0" dirty="0"/>
              <a:t>被封裝在</a:t>
            </a:r>
            <a:r>
              <a:rPr lang="en-US" altLang="zh-TW" sz="1050" baseline="0" dirty="0"/>
              <a:t>1</a:t>
            </a:r>
            <a:r>
              <a:rPr lang="zh-TW" altLang="en-US" sz="1050" baseline="0" dirty="0"/>
              <a:t>條</a:t>
            </a:r>
            <a:r>
              <a:rPr lang="en-US" altLang="zh-TW" sz="1050" baseline="0" dirty="0"/>
              <a:t>UDP Frame</a:t>
            </a:r>
            <a:r>
              <a:rPr lang="zh-TW" altLang="en-US" sz="1050" baseline="0" dirty="0"/>
              <a:t>中，這些訊息並不包含任何</a:t>
            </a:r>
            <a:r>
              <a:rPr lang="en-US" altLang="zh-TW" sz="1050" baseline="0" dirty="0"/>
              <a:t>size</a:t>
            </a:r>
            <a:r>
              <a:rPr lang="zh-TW" altLang="en-US" sz="1050" baseline="0" dirty="0"/>
              <a:t> </a:t>
            </a:r>
            <a:r>
              <a:rPr lang="en-US" altLang="zh-TW" sz="1050" baseline="0" dirty="0"/>
              <a:t>information </a:t>
            </a:r>
            <a:r>
              <a:rPr lang="zh-TW" altLang="en-US" sz="1050" baseline="0" dirty="0"/>
              <a:t>且它們也不用定義自己的</a:t>
            </a:r>
            <a:r>
              <a:rPr lang="en-US" altLang="zh-TW" sz="1050" baseline="0" dirty="0"/>
              <a:t>Frame</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dirty="0"/>
              <a:t/>
            </a:r>
            <a:br>
              <a:rPr lang="zh-TW" altLang="en-US" sz="1050" dirty="0"/>
            </a:br>
            <a:r>
              <a:rPr kumimoji="1" lang="en-US" altLang="zh-TW" sz="900" b="0" i="0" kern="1200" dirty="0">
                <a:solidFill>
                  <a:schemeClr val="tx1"/>
                </a:solidFill>
                <a:effectLst/>
                <a:latin typeface="Arial" charset="0"/>
                <a:ea typeface="+mn-ea"/>
                <a:cs typeface="+mn-cs"/>
              </a:rPr>
              <a:t>FAST</a:t>
            </a:r>
            <a:r>
              <a:rPr kumimoji="1" lang="zh-TW" altLang="en-US" sz="900" b="0" i="0" kern="1200" dirty="0">
                <a:solidFill>
                  <a:schemeClr val="tx1"/>
                </a:solidFill>
                <a:effectLst/>
                <a:latin typeface="Arial" charset="0"/>
                <a:ea typeface="+mn-ea"/>
                <a:cs typeface="+mn-cs"/>
              </a:rPr>
              <a:t>是為了應付因程式交易（</a:t>
            </a:r>
            <a:r>
              <a:rPr kumimoji="1" lang="en-US" altLang="zh-TW" sz="900" b="0" i="0" kern="1200" dirty="0">
                <a:solidFill>
                  <a:schemeClr val="tx1"/>
                </a:solidFill>
                <a:effectLst/>
                <a:latin typeface="Arial" charset="0"/>
                <a:ea typeface="+mn-ea"/>
                <a:cs typeface="+mn-cs"/>
              </a:rPr>
              <a:t>algorithmic trading</a:t>
            </a:r>
            <a:r>
              <a:rPr kumimoji="1" lang="zh-TW" altLang="en-US" sz="900" b="0" i="0" kern="1200" dirty="0">
                <a:solidFill>
                  <a:schemeClr val="tx1"/>
                </a:solidFill>
                <a:effectLst/>
                <a:latin typeface="Arial" charset="0"/>
                <a:ea typeface="+mn-ea"/>
                <a:cs typeface="+mn-cs"/>
              </a:rPr>
              <a:t>）普遍化而導致的金融商品交易量暴增現象所設計的通訊協定兼壓縮技術。它的目標在於提供金融機構之間一個高負載量及低延遲的最佳化通訊環境。</a:t>
            </a:r>
            <a:r>
              <a:rPr kumimoji="1" lang="en-US" altLang="zh-TW" sz="1050" b="0" i="0" kern="1200" dirty="0">
                <a:solidFill>
                  <a:schemeClr val="tx1"/>
                </a:solidFill>
                <a:effectLst/>
                <a:latin typeface="Arial" charset="0"/>
                <a:ea typeface="+mn-ea"/>
                <a:cs typeface="+mn-cs"/>
              </a:rPr>
              <a:t>2004</a:t>
            </a:r>
            <a:r>
              <a:rPr kumimoji="1" lang="zh-TW" altLang="en-US" sz="1050" b="0" i="0" kern="1200" dirty="0">
                <a:solidFill>
                  <a:schemeClr val="tx1"/>
                </a:solidFill>
                <a:effectLst/>
                <a:latin typeface="Arial" charset="0"/>
                <a:ea typeface="+mn-ea"/>
                <a:cs typeface="+mn-cs"/>
              </a:rPr>
              <a:t>年十一月在紐約舉行的</a:t>
            </a:r>
            <a:r>
              <a:rPr kumimoji="1" lang="en-US" altLang="zh-TW" sz="1050" b="0" i="0" kern="1200" dirty="0">
                <a:solidFill>
                  <a:schemeClr val="tx1"/>
                </a:solidFill>
                <a:effectLst/>
                <a:latin typeface="Arial" charset="0"/>
                <a:ea typeface="+mn-ea"/>
                <a:cs typeface="+mn-cs"/>
              </a:rPr>
              <a:t>FPL</a:t>
            </a:r>
            <a:r>
              <a:rPr kumimoji="1" lang="zh-TW" altLang="en-US" sz="1050" b="0" i="0" kern="1200" dirty="0">
                <a:solidFill>
                  <a:schemeClr val="tx1"/>
                </a:solidFill>
                <a:effectLst/>
                <a:latin typeface="Arial" charset="0"/>
                <a:ea typeface="+mn-ea"/>
                <a:cs typeface="+mn-cs"/>
              </a:rPr>
              <a:t>會議中，討論到</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的</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訊息格式過於冗長，在處理上需消耗的時間遠高於傳統訊息格式。在分析金融交易資訊過程中，負責研發的小組發現此類資訊內容重覆性極高，因而設計出一套能有效移除重複內容的訊息壓縮演算規則，做為日後</a:t>
            </a:r>
            <a:r>
              <a:rPr kumimoji="1" lang="en-US" altLang="zh-TW" sz="1050" b="0" i="0" kern="1200" dirty="0">
                <a:solidFill>
                  <a:schemeClr val="tx1"/>
                </a:solidFill>
                <a:effectLst/>
                <a:latin typeface="Arial" charset="0"/>
                <a:ea typeface="+mn-ea"/>
                <a:cs typeface="+mn-cs"/>
              </a:rPr>
              <a:t>FAST</a:t>
            </a:r>
            <a:r>
              <a:rPr kumimoji="1" lang="zh-TW" altLang="en-US" sz="1050" b="0" i="0" kern="1200" dirty="0">
                <a:solidFill>
                  <a:schemeClr val="tx1"/>
                </a:solidFill>
                <a:effectLst/>
                <a:latin typeface="Arial" charset="0"/>
                <a:ea typeface="+mn-ea"/>
                <a:cs typeface="+mn-cs"/>
              </a:rPr>
              <a:t>協定的基礎。</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訊息格式為</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每種</a:t>
            </a:r>
            <a:r>
              <a:rPr kumimoji="1" lang="en-US" altLang="zh-TW" sz="1050" b="0" i="0" kern="1200" dirty="0">
                <a:solidFill>
                  <a:schemeClr val="tx1"/>
                </a:solidFill>
                <a:effectLst/>
                <a:latin typeface="Arial" charset="0"/>
                <a:ea typeface="+mn-ea"/>
                <a:cs typeface="+mn-cs"/>
              </a:rPr>
              <a:t>Tag</a:t>
            </a:r>
            <a:r>
              <a:rPr kumimoji="1" lang="zh-TW" altLang="en-US" sz="1050" b="0" i="0" kern="1200" dirty="0">
                <a:solidFill>
                  <a:schemeClr val="tx1"/>
                </a:solidFill>
                <a:effectLst/>
                <a:latin typeface="Arial" charset="0"/>
                <a:ea typeface="+mn-ea"/>
                <a:cs typeface="+mn-cs"/>
              </a:rPr>
              <a:t>是用來表示股票代號、股價、傳輸時間等等</a:t>
            </a:r>
            <a:r>
              <a:rPr kumimoji="1" lang="en-US" altLang="zh-TW" sz="1050" b="0" i="0" kern="1200" dirty="0">
                <a:solidFill>
                  <a:schemeClr val="tx1"/>
                </a:solidFill>
                <a:effectLst/>
                <a:latin typeface="Arial" charset="0"/>
                <a:ea typeface="+mn-ea"/>
                <a:cs typeface="+mn-cs"/>
              </a:rPr>
              <a:t>…</a:t>
            </a:r>
            <a:r>
              <a:rPr kumimoji="1" lang="zh-TW" altLang="en-US" sz="1050" b="0" i="0" kern="1200" dirty="0">
                <a:solidFill>
                  <a:schemeClr val="tx1"/>
                </a:solidFill>
                <a:effectLst/>
                <a:latin typeface="Arial" charset="0"/>
                <a:ea typeface="+mn-ea"/>
                <a:cs typeface="+mn-cs"/>
              </a:rPr>
              <a:t>由於這種格式下雖然可讀性很高，但是會會造成每筆資料過長而造成網路頻寬負擔增加許多，因次為了解決資料長度問題而發展出</a:t>
            </a:r>
            <a:r>
              <a:rPr kumimoji="1" lang="en-US" altLang="zh-TW" sz="1050" b="0" i="0" kern="1200" dirty="0">
                <a:solidFill>
                  <a:schemeClr val="tx1"/>
                </a:solidFill>
                <a:effectLst/>
                <a:latin typeface="Arial" charset="0"/>
                <a:ea typeface="+mn-ea"/>
                <a:cs typeface="+mn-cs"/>
              </a:rPr>
              <a:t>FAST(FIX Adapted for Streaming)</a:t>
            </a:r>
            <a:r>
              <a:rPr kumimoji="1" lang="zh-TW" altLang="en-US" sz="1050" b="0" i="0" kern="1200" dirty="0">
                <a:solidFill>
                  <a:schemeClr val="tx1"/>
                </a:solidFill>
                <a:effectLst/>
                <a:latin typeface="Arial" charset="0"/>
                <a:ea typeface="+mn-ea"/>
                <a:cs typeface="+mn-cs"/>
              </a:rPr>
              <a:t>用來壓縮</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訊息以提升傳輸效能。</a:t>
            </a:r>
            <a:r>
              <a:rPr lang="zh-TW" altLang="en-US" sz="900" dirty="0"/>
              <a:t/>
            </a:r>
            <a:br>
              <a:rPr lang="zh-TW" altLang="en-US" sz="900" dirty="0"/>
            </a:br>
            <a:endParaRPr lang="en-US" altLang="zh-TW" sz="900" baseline="0" dirty="0"/>
          </a:p>
          <a:p>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10</a:t>
            </a:fld>
            <a:endParaRPr lang="en-US" altLang="zh-TW"/>
          </a:p>
        </p:txBody>
      </p:sp>
    </p:spTree>
    <p:extLst>
      <p:ext uri="{BB962C8B-B14F-4D97-AF65-F5344CB8AC3E}">
        <p14:creationId xmlns:p14="http://schemas.microsoft.com/office/powerpoint/2010/main" val="193848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
            </a:r>
            <a:br>
              <a:rPr lang="zh-TW" altLang="en-US" dirty="0"/>
            </a:br>
            <a:r>
              <a:rPr kumimoji="1" lang="en-US" altLang="zh-TW" sz="1050" b="0" i="0" kern="1200" dirty="0">
                <a:solidFill>
                  <a:schemeClr val="tx1"/>
                </a:solidFill>
                <a:effectLst/>
                <a:latin typeface="Arial" charset="0"/>
                <a:ea typeface="新細明體" pitchFamily="18" charset="-120"/>
                <a:cs typeface="+mn-cs"/>
              </a:rPr>
              <a:t>FAST</a:t>
            </a:r>
            <a:r>
              <a:rPr kumimoji="1" lang="zh-TW" altLang="en-US" sz="1050" b="0" i="0" kern="1200" dirty="0">
                <a:solidFill>
                  <a:schemeClr val="tx1"/>
                </a:solidFill>
                <a:effectLst/>
                <a:latin typeface="Arial" charset="0"/>
                <a:ea typeface="新細明體" pitchFamily="18" charset="-120"/>
                <a:cs typeface="+mn-cs"/>
              </a:rPr>
              <a:t>是金融資訊交換協定有限公司</a:t>
            </a:r>
            <a:r>
              <a:rPr kumimoji="1" lang="en-US" altLang="zh-TW" sz="1050" b="0" i="0" kern="1200" dirty="0">
                <a:solidFill>
                  <a:schemeClr val="tx1"/>
                </a:solidFill>
                <a:effectLst/>
                <a:latin typeface="Arial" charset="0"/>
                <a:ea typeface="新細明體" pitchFamily="18" charset="-120"/>
                <a:cs typeface="+mn-cs"/>
              </a:rPr>
              <a:t>,</a:t>
            </a:r>
            <a:r>
              <a:rPr kumimoji="1" lang="zh-TW" altLang="en-US" sz="1050" b="0" i="0" kern="1200" dirty="0">
                <a:solidFill>
                  <a:schemeClr val="tx1"/>
                </a:solidFill>
                <a:effectLst/>
                <a:latin typeface="Arial" charset="0"/>
                <a:ea typeface="新細明體" pitchFamily="18" charset="-120"/>
                <a:cs typeface="+mn-cs"/>
              </a:rPr>
              <a:t>為了應付因程式交易（</a:t>
            </a:r>
            <a:r>
              <a:rPr kumimoji="1" lang="en-US" altLang="zh-TW" sz="1050" b="0" i="0" kern="1200" dirty="0">
                <a:solidFill>
                  <a:schemeClr val="tx1"/>
                </a:solidFill>
                <a:effectLst/>
                <a:latin typeface="Arial" charset="0"/>
                <a:ea typeface="新細明體" pitchFamily="18" charset="-120"/>
                <a:cs typeface="+mn-cs"/>
              </a:rPr>
              <a:t>algorithmic trading</a:t>
            </a:r>
            <a:r>
              <a:rPr kumimoji="1" lang="zh-TW" altLang="en-US" sz="1050" b="0" i="0" kern="1200" dirty="0">
                <a:solidFill>
                  <a:schemeClr val="tx1"/>
                </a:solidFill>
                <a:effectLst/>
                <a:latin typeface="Arial" charset="0"/>
                <a:ea typeface="新細明體" pitchFamily="18" charset="-120"/>
                <a:cs typeface="+mn-cs"/>
              </a:rPr>
              <a:t>）普遍化而導致的金融商品交易量暴增現象所設計的通訊協定兼壓縮技術。它的目標在於提供金融機構之間一個高負載量及低延遲的最佳化通訊環境。</a:t>
            </a:r>
            <a:r>
              <a:rPr kumimoji="1" lang="en-US" altLang="zh-TW" sz="1200" b="0" i="0" kern="1200" dirty="0">
                <a:solidFill>
                  <a:schemeClr val="tx1"/>
                </a:solidFill>
                <a:effectLst/>
                <a:latin typeface="Arial" charset="0"/>
                <a:ea typeface="新細明體" pitchFamily="18" charset="-120"/>
                <a:cs typeface="+mn-cs"/>
              </a:rPr>
              <a:t>2004</a:t>
            </a:r>
            <a:r>
              <a:rPr kumimoji="1" lang="zh-TW" altLang="en-US" sz="1200" b="0" i="0" kern="1200" dirty="0">
                <a:solidFill>
                  <a:schemeClr val="tx1"/>
                </a:solidFill>
                <a:effectLst/>
                <a:latin typeface="Arial" charset="0"/>
                <a:ea typeface="新細明體" pitchFamily="18" charset="-120"/>
                <a:cs typeface="+mn-cs"/>
              </a:rPr>
              <a:t>年十一月在紐約舉行的</a:t>
            </a:r>
            <a:r>
              <a:rPr kumimoji="1" lang="en-US" altLang="zh-TW" sz="1200" b="0" i="0" kern="1200" dirty="0">
                <a:solidFill>
                  <a:schemeClr val="tx1"/>
                </a:solidFill>
                <a:effectLst/>
                <a:latin typeface="Arial" charset="0"/>
                <a:ea typeface="新細明體" pitchFamily="18" charset="-120"/>
                <a:cs typeface="+mn-cs"/>
              </a:rPr>
              <a:t>FPL</a:t>
            </a:r>
            <a:r>
              <a:rPr kumimoji="1" lang="zh-TW" altLang="en-US" sz="1200" b="0" i="0" kern="1200" dirty="0">
                <a:solidFill>
                  <a:schemeClr val="tx1"/>
                </a:solidFill>
                <a:effectLst/>
                <a:latin typeface="Arial" charset="0"/>
                <a:ea typeface="新細明體" pitchFamily="18" charset="-120"/>
                <a:cs typeface="+mn-cs"/>
              </a:rPr>
              <a:t>會議中，討論到</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tag-value</a:t>
            </a:r>
            <a:r>
              <a:rPr kumimoji="1" lang="zh-TW" altLang="en-US" sz="1200" b="0" i="0" kern="1200" dirty="0">
                <a:solidFill>
                  <a:schemeClr val="tx1"/>
                </a:solidFill>
                <a:effectLst/>
                <a:latin typeface="Arial" charset="0"/>
                <a:ea typeface="新細明體" pitchFamily="18" charset="-120"/>
                <a:cs typeface="+mn-cs"/>
              </a:rPr>
              <a:t>訊息格式過於冗長，在處理上需消耗的時間遠高於傳統訊息格式。在分析金融交易資訊過程中，負責研發的小組發現此類資訊內容重覆性極高，因而設計出一套能有效移除重複內容的訊息壓縮演算規則，做為日後</a:t>
            </a:r>
            <a:r>
              <a:rPr kumimoji="1" lang="en-US" altLang="zh-TW" sz="1200" b="0" i="0" kern="1200" dirty="0">
                <a:solidFill>
                  <a:schemeClr val="tx1"/>
                </a:solidFill>
                <a:effectLst/>
                <a:latin typeface="Arial" charset="0"/>
                <a:ea typeface="新細明體" pitchFamily="18" charset="-120"/>
                <a:cs typeface="+mn-cs"/>
              </a:rPr>
              <a:t>FAST</a:t>
            </a:r>
            <a:r>
              <a:rPr kumimoji="1" lang="zh-TW" altLang="en-US" sz="1200" b="0" i="0" kern="1200" dirty="0">
                <a:solidFill>
                  <a:schemeClr val="tx1"/>
                </a:solidFill>
                <a:effectLst/>
                <a:latin typeface="Arial" charset="0"/>
                <a:ea typeface="新細明體" pitchFamily="18" charset="-120"/>
                <a:cs typeface="+mn-cs"/>
              </a:rPr>
              <a:t>協定的基礎。</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訊息格式為</a:t>
            </a:r>
            <a:r>
              <a:rPr kumimoji="1" lang="en-US" altLang="zh-TW" sz="1200" b="0" i="0" kern="1200" dirty="0">
                <a:solidFill>
                  <a:schemeClr val="tx1"/>
                </a:solidFill>
                <a:effectLst/>
                <a:latin typeface="Arial" charset="0"/>
                <a:ea typeface="新細明體" pitchFamily="18" charset="-120"/>
                <a:cs typeface="+mn-cs"/>
              </a:rPr>
              <a:t>Tag=Value</a:t>
            </a:r>
            <a:r>
              <a:rPr kumimoji="1" lang="zh-TW" altLang="en-US" sz="1200" b="0" i="0" kern="1200" dirty="0">
                <a:solidFill>
                  <a:schemeClr val="tx1"/>
                </a:solidFill>
                <a:effectLst/>
                <a:latin typeface="Arial" charset="0"/>
                <a:ea typeface="新細明體" pitchFamily="18" charset="-120"/>
                <a:cs typeface="+mn-cs"/>
              </a:rPr>
              <a:t>每種</a:t>
            </a:r>
            <a:r>
              <a:rPr kumimoji="1" lang="en-US" altLang="zh-TW" sz="1200" b="0" i="0" kern="1200" dirty="0">
                <a:solidFill>
                  <a:schemeClr val="tx1"/>
                </a:solidFill>
                <a:effectLst/>
                <a:latin typeface="Arial" charset="0"/>
                <a:ea typeface="新細明體" pitchFamily="18" charset="-120"/>
                <a:cs typeface="+mn-cs"/>
              </a:rPr>
              <a:t>Tag</a:t>
            </a:r>
            <a:r>
              <a:rPr kumimoji="1" lang="zh-TW" altLang="en-US" sz="1200" b="0" i="0" kern="1200" dirty="0">
                <a:solidFill>
                  <a:schemeClr val="tx1"/>
                </a:solidFill>
                <a:effectLst/>
                <a:latin typeface="Arial" charset="0"/>
                <a:ea typeface="新細明體" pitchFamily="18" charset="-120"/>
                <a:cs typeface="+mn-cs"/>
              </a:rPr>
              <a:t>是用來表示股票代號、股價、傳輸時間等等</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由於這種格式下雖然可讀性很高，但是會會造成每筆資料過長而造成網路頻寬負擔增加許多，因次為了解決資料長度問題而發展出</a:t>
            </a:r>
            <a:r>
              <a:rPr kumimoji="1" lang="en-US" altLang="zh-TW" sz="1200" b="0" i="0" kern="1200" dirty="0">
                <a:solidFill>
                  <a:schemeClr val="tx1"/>
                </a:solidFill>
                <a:effectLst/>
                <a:latin typeface="Arial" charset="0"/>
                <a:ea typeface="新細明體" pitchFamily="18" charset="-120"/>
                <a:cs typeface="+mn-cs"/>
              </a:rPr>
              <a:t>FAST(FIX Adapted for Streaming)</a:t>
            </a:r>
            <a:r>
              <a:rPr kumimoji="1" lang="zh-TW" altLang="en-US" sz="1200" b="0" i="0" kern="1200" dirty="0">
                <a:solidFill>
                  <a:schemeClr val="tx1"/>
                </a:solidFill>
                <a:effectLst/>
                <a:latin typeface="Arial" charset="0"/>
                <a:ea typeface="新細明體" pitchFamily="18" charset="-120"/>
                <a:cs typeface="+mn-cs"/>
              </a:rPr>
              <a:t>用來壓縮</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訊息以提升傳輸效能。</a:t>
            </a:r>
            <a:r>
              <a:rPr lang="zh-TW" altLang="en-US" sz="1050" dirty="0"/>
              <a:t/>
            </a:r>
            <a:br>
              <a:rPr lang="zh-TW" altLang="en-US" sz="1050" dirty="0"/>
            </a:br>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11</a:t>
            </a:fld>
            <a:endParaRPr lang="en-US" altLang="zh-TW"/>
          </a:p>
        </p:txBody>
      </p:sp>
    </p:spTree>
    <p:extLst>
      <p:ext uri="{BB962C8B-B14F-4D97-AF65-F5344CB8AC3E}">
        <p14:creationId xmlns:p14="http://schemas.microsoft.com/office/powerpoint/2010/main" val="117208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08C180B-36D6-4A4E-B0EC-84288F8E0E8C}" type="slidenum">
              <a:rPr lang="zh-TW" altLang="en-US" smtClean="0"/>
              <a:t>12</a:t>
            </a:fld>
            <a:endParaRPr lang="zh-TW" altLang="en-US"/>
          </a:p>
        </p:txBody>
      </p:sp>
    </p:spTree>
    <p:extLst>
      <p:ext uri="{BB962C8B-B14F-4D97-AF65-F5344CB8AC3E}">
        <p14:creationId xmlns:p14="http://schemas.microsoft.com/office/powerpoint/2010/main" val="229640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13</a:t>
            </a:fld>
            <a:endParaRPr lang="en-US" altLang="zh-TW">
              <a:ea typeface="新細明體" charset="-120"/>
            </a:endParaRPr>
          </a:p>
        </p:txBody>
      </p:sp>
      <p:sp>
        <p:nvSpPr>
          <p:cNvPr id="48131" name="Rectangle 3"/>
          <p:cNvSpPr>
            <a:spLocks noGrp="1" noChangeArrowheads="1"/>
          </p:cNvSpPr>
          <p:nvPr>
            <p:ph type="dt" sz="quarter" idx="1"/>
          </p:nvPr>
        </p:nvSpPr>
        <p:spPr>
          <a:noFill/>
        </p:spPr>
        <p:txBody>
          <a:bodyPr/>
          <a:lstStyle/>
          <a:p>
            <a:fld id="{01D75DFE-1539-42EB-86B6-32B287A619C6}" type="datetime1">
              <a:rPr lang="zh-TW" altLang="en-US" smtClean="0">
                <a:ea typeface="新細明體" charset="-120"/>
              </a:rPr>
              <a:pPr/>
              <a:t>2017/9/20</a:t>
            </a:fld>
            <a:endParaRPr lang="en-US" altLang="zh-TW">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8133"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38C8E7FE-C26F-4A4F-BFBF-8B104242BBA3}" type="slidenum">
              <a:rPr lang="en-US" altLang="zh-TW" sz="1200"/>
              <a:pPr algn="r"/>
              <a:t>13</a:t>
            </a:fld>
            <a:endParaRPr lang="en-US" altLang="zh-TW" sz="1200"/>
          </a:p>
        </p:txBody>
      </p:sp>
      <p:sp>
        <p:nvSpPr>
          <p:cNvPr id="48134" name="Rectangle 2"/>
          <p:cNvSpPr>
            <a:spLocks noGrp="1" noRot="1" noChangeAspect="1" noChangeArrowheads="1" noTextEdit="1"/>
          </p:cNvSpPr>
          <p:nvPr>
            <p:ph type="sldImg"/>
          </p:nvPr>
        </p:nvSpPr>
        <p:spPr>
          <a:xfrm>
            <a:off x="2671763" y="509588"/>
            <a:ext cx="45307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399218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14</a:t>
            </a:fld>
            <a:endParaRPr lang="en-US" altLang="zh-TW">
              <a:solidFill>
                <a:srgbClr val="000000"/>
              </a:solidFill>
            </a:endParaRPr>
          </a:p>
        </p:txBody>
      </p:sp>
    </p:spTree>
    <p:extLst>
      <p:ext uri="{BB962C8B-B14F-4D97-AF65-F5344CB8AC3E}">
        <p14:creationId xmlns:p14="http://schemas.microsoft.com/office/powerpoint/2010/main" val="327075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Implicit</a:t>
            </a:r>
            <a:r>
              <a:rPr lang="en-US" altLang="zh-TW" baseline="0" dirty="0"/>
              <a:t> Tag :</a:t>
            </a:r>
            <a:r>
              <a:rPr lang="zh-TW" altLang="en-US" baseline="0" dirty="0"/>
              <a:t>雙方定義相同</a:t>
            </a:r>
            <a:r>
              <a:rPr lang="en-US" altLang="zh-TW" baseline="0" dirty="0"/>
              <a:t>Template </a:t>
            </a:r>
            <a:r>
              <a:rPr lang="zh-TW" altLang="en-US" baseline="0" dirty="0"/>
              <a:t>，實際資料傳輸不需要傳送</a:t>
            </a:r>
            <a:r>
              <a:rPr lang="en-US" altLang="zh-TW" baseline="0" dirty="0"/>
              <a:t>FIX</a:t>
            </a:r>
            <a:r>
              <a:rPr lang="zh-TW" altLang="en-US" baseline="0" dirty="0"/>
              <a:t> </a:t>
            </a:r>
            <a:r>
              <a:rPr lang="en-US" altLang="zh-TW" baseline="0" dirty="0"/>
              <a:t>TAG</a:t>
            </a:r>
          </a:p>
          <a:p>
            <a:r>
              <a:rPr lang="en-US" altLang="zh-TW" baseline="0" dirty="0"/>
              <a:t>Field Operator : </a:t>
            </a:r>
            <a:r>
              <a:rPr lang="zh-TW" altLang="en-US" baseline="0" dirty="0"/>
              <a:t>某些欄位具有規則性，例如固定為常數，或序號每次遞增</a:t>
            </a:r>
            <a:r>
              <a:rPr lang="en-US" altLang="zh-TW" baseline="0" dirty="0"/>
              <a:t>1</a:t>
            </a:r>
            <a:r>
              <a:rPr lang="zh-TW" altLang="en-US" baseline="0" dirty="0"/>
              <a:t>，利用這樣個特性來壓縮資料量</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Transfer Encoding:</a:t>
            </a:r>
            <a:r>
              <a:rPr lang="zh-TW" altLang="en-US" dirty="0"/>
              <a:t>一則訊息中有些欄位不是每次都必須傳送，每則</a:t>
            </a:r>
            <a:r>
              <a:rPr lang="en-US" altLang="zh-TW" dirty="0"/>
              <a:t>FAST</a:t>
            </a:r>
            <a:r>
              <a:rPr lang="zh-TW" altLang="en-US" dirty="0"/>
              <a:t>訊息頭戴有</a:t>
            </a:r>
            <a:r>
              <a:rPr lang="en-US" altLang="zh-TW" dirty="0"/>
              <a:t>PMAP</a:t>
            </a:r>
            <a:r>
              <a:rPr lang="zh-TW" altLang="en-US" dirty="0"/>
              <a:t>欄位，表達那些應用訊息格式欄位有送出</a:t>
            </a:r>
            <a:r>
              <a:rPr lang="en-US" altLang="zh-TW" dirty="0"/>
              <a:t>(</a:t>
            </a:r>
            <a:r>
              <a:rPr lang="zh-TW" altLang="en-US" dirty="0"/>
              <a:t>和</a:t>
            </a:r>
            <a:r>
              <a:rPr lang="en-US" altLang="zh-TW" dirty="0"/>
              <a:t>Template</a:t>
            </a:r>
            <a:r>
              <a:rPr lang="zh-TW" altLang="en-US" dirty="0"/>
              <a:t>對應</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因為</a:t>
            </a:r>
            <a:r>
              <a:rPr lang="en-US" altLang="zh-TW" baseline="0" dirty="0"/>
              <a:t>FIX</a:t>
            </a:r>
            <a:r>
              <a:rPr lang="zh-TW" altLang="en-US" baseline="0" dirty="0"/>
              <a:t>應用訊息格式欄位長度不固定，用每個</a:t>
            </a:r>
            <a:r>
              <a:rPr lang="en-US" altLang="zh-TW" baseline="0" dirty="0"/>
              <a:t>BYTE</a:t>
            </a:r>
            <a:r>
              <a:rPr lang="zh-TW" altLang="en-US" baseline="0" dirty="0"/>
              <a:t>的最高位元表達是否為一個欄位的開頭，或是仍是同一個欄位</a:t>
            </a:r>
            <a:r>
              <a:rPr lang="en-US" altLang="zh-TW" baseline="0" dirty="0"/>
              <a:t>(STOP</a:t>
            </a:r>
            <a:r>
              <a:rPr lang="zh-TW" altLang="en-US" baseline="0" dirty="0"/>
              <a:t> </a:t>
            </a:r>
            <a:r>
              <a:rPr lang="en-US" altLang="zh-TW" baseline="0" dirty="0"/>
              <a:t>BIT)</a:t>
            </a:r>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15</a:t>
            </a:fld>
            <a:endParaRPr lang="en-US" altLang="zh-TW">
              <a:solidFill>
                <a:srgbClr val="000000"/>
              </a:solidFill>
            </a:endParaRPr>
          </a:p>
        </p:txBody>
      </p:sp>
    </p:spTree>
    <p:extLst>
      <p:ext uri="{BB962C8B-B14F-4D97-AF65-F5344CB8AC3E}">
        <p14:creationId xmlns:p14="http://schemas.microsoft.com/office/powerpoint/2010/main" val="199455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Implicit</a:t>
            </a:r>
            <a:r>
              <a:rPr lang="en-US" altLang="zh-TW" baseline="0" dirty="0"/>
              <a:t> Tag :</a:t>
            </a:r>
            <a:r>
              <a:rPr lang="zh-TW" altLang="en-US" baseline="0" dirty="0"/>
              <a:t>雙方定義相同</a:t>
            </a:r>
            <a:r>
              <a:rPr lang="en-US" altLang="zh-TW" baseline="0" dirty="0"/>
              <a:t>Template </a:t>
            </a:r>
            <a:r>
              <a:rPr lang="zh-TW" altLang="en-US" baseline="0" dirty="0"/>
              <a:t>，實際資料傳輸不需要傳送</a:t>
            </a:r>
            <a:r>
              <a:rPr lang="en-US" altLang="zh-TW" baseline="0" dirty="0"/>
              <a:t>FIX</a:t>
            </a:r>
            <a:r>
              <a:rPr lang="zh-TW" altLang="en-US" baseline="0" dirty="0"/>
              <a:t> </a:t>
            </a:r>
            <a:r>
              <a:rPr lang="en-US" altLang="zh-TW" baseline="0" dirty="0"/>
              <a:t>TAG</a:t>
            </a:r>
          </a:p>
          <a:p>
            <a:r>
              <a:rPr lang="en-US" altLang="zh-TW" baseline="0" dirty="0"/>
              <a:t>Field Operator : </a:t>
            </a:r>
            <a:r>
              <a:rPr lang="zh-TW" altLang="en-US" baseline="0" dirty="0"/>
              <a:t>某些欄位具有規則性，例如固定為常數，或序號每次遞增</a:t>
            </a:r>
            <a:r>
              <a:rPr lang="en-US" altLang="zh-TW" baseline="0" dirty="0"/>
              <a:t>1</a:t>
            </a:r>
            <a:r>
              <a:rPr lang="zh-TW" altLang="en-US" baseline="0" dirty="0"/>
              <a:t>，利用這樣個特性來壓縮資料量</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Transfer Encoding:</a:t>
            </a:r>
            <a:r>
              <a:rPr lang="zh-TW" altLang="en-US" dirty="0"/>
              <a:t>一則訊息中有些欄位不是每次都必須傳送，每則</a:t>
            </a:r>
            <a:r>
              <a:rPr lang="en-US" altLang="zh-TW" dirty="0"/>
              <a:t>FAST</a:t>
            </a:r>
            <a:r>
              <a:rPr lang="zh-TW" altLang="en-US" dirty="0"/>
              <a:t>訊息頭戴有</a:t>
            </a:r>
            <a:r>
              <a:rPr lang="en-US" altLang="zh-TW" dirty="0"/>
              <a:t>PMAP</a:t>
            </a:r>
            <a:r>
              <a:rPr lang="zh-TW" altLang="en-US" dirty="0"/>
              <a:t>欄位，表達那些應用訊息格式欄位有送出</a:t>
            </a:r>
            <a:r>
              <a:rPr lang="en-US" altLang="zh-TW" dirty="0"/>
              <a:t>(</a:t>
            </a:r>
            <a:r>
              <a:rPr lang="zh-TW" altLang="en-US" dirty="0"/>
              <a:t>和</a:t>
            </a:r>
            <a:r>
              <a:rPr lang="en-US" altLang="zh-TW" dirty="0"/>
              <a:t>Template</a:t>
            </a:r>
            <a:r>
              <a:rPr lang="zh-TW" altLang="en-US" dirty="0"/>
              <a:t>對應</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因為</a:t>
            </a:r>
            <a:r>
              <a:rPr lang="en-US" altLang="zh-TW" baseline="0" dirty="0"/>
              <a:t>FIX</a:t>
            </a:r>
            <a:r>
              <a:rPr lang="zh-TW" altLang="en-US" baseline="0" dirty="0"/>
              <a:t>應用訊息格式欄位長度不固定，用每個</a:t>
            </a:r>
            <a:r>
              <a:rPr lang="en-US" altLang="zh-TW" baseline="0" dirty="0"/>
              <a:t>BYTE</a:t>
            </a:r>
            <a:r>
              <a:rPr lang="zh-TW" altLang="en-US" baseline="0" dirty="0"/>
              <a:t>的最高位元表達是否為一個欄位的開頭，或是仍是同一個欄位</a:t>
            </a:r>
            <a:r>
              <a:rPr lang="en-US" altLang="zh-TW" baseline="0" dirty="0"/>
              <a:t>(STOP</a:t>
            </a:r>
            <a:r>
              <a:rPr lang="zh-TW" altLang="en-US" baseline="0" dirty="0"/>
              <a:t> </a:t>
            </a:r>
            <a:r>
              <a:rPr lang="en-US" altLang="zh-TW" baseline="0" dirty="0"/>
              <a:t>BIT)</a:t>
            </a:r>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16</a:t>
            </a:fld>
            <a:endParaRPr lang="en-US" altLang="zh-TW">
              <a:solidFill>
                <a:srgbClr val="000000"/>
              </a:solidFill>
            </a:endParaRPr>
          </a:p>
        </p:txBody>
      </p:sp>
    </p:spTree>
    <p:extLst>
      <p:ext uri="{BB962C8B-B14F-4D97-AF65-F5344CB8AC3E}">
        <p14:creationId xmlns:p14="http://schemas.microsoft.com/office/powerpoint/2010/main" val="427541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aseline="0" dirty="0" err="1"/>
              <a:t>Shmm</a:t>
            </a:r>
            <a:r>
              <a:rPr lang="en-US" altLang="zh-TW" baseline="0" dirty="0"/>
              <a:t> </a:t>
            </a:r>
            <a:r>
              <a:rPr lang="zh-TW" altLang="en-US" baseline="0" dirty="0"/>
              <a:t>指  </a:t>
            </a:r>
            <a:r>
              <a:rPr lang="en-US" altLang="zh-TW" baseline="0" dirty="0"/>
              <a:t>shared memory</a:t>
            </a:r>
          </a:p>
          <a:p>
            <a:r>
              <a:rPr lang="en-US" altLang="zh-TW" baseline="0" dirty="0" smtClean="0"/>
              <a:t> </a:t>
            </a:r>
          </a:p>
          <a:p>
            <a:pPr algn="just"/>
            <a:r>
              <a:rPr lang="zh-TW" altLang="en-US" baseline="0" dirty="0" smtClean="0"/>
              <a:t>因為</a:t>
            </a:r>
            <a:r>
              <a:rPr lang="en-US" altLang="zh-TW" baseline="0" dirty="0" smtClean="0"/>
              <a:t>FAST</a:t>
            </a:r>
            <a:r>
              <a:rPr lang="zh-TW" altLang="en-US" baseline="0" dirty="0" smtClean="0"/>
              <a:t>中每一個欄位的第一個</a:t>
            </a:r>
            <a:r>
              <a:rPr lang="en-US" altLang="zh-TW" baseline="0" dirty="0" smtClean="0"/>
              <a:t>bit</a:t>
            </a:r>
            <a:r>
              <a:rPr lang="zh-TW" altLang="en-US" baseline="0" dirty="0" smtClean="0"/>
              <a:t>都與前一個</a:t>
            </a:r>
            <a:r>
              <a:rPr lang="en-US" altLang="zh-TW" baseline="0" dirty="0" smtClean="0"/>
              <a:t>Field</a:t>
            </a:r>
            <a:r>
              <a:rPr lang="zh-TW" altLang="en-US" baseline="0" dirty="0" smtClean="0"/>
              <a:t>有關，故單一的</a:t>
            </a:r>
            <a:r>
              <a:rPr lang="en-US" altLang="zh-TW" baseline="0" dirty="0" smtClean="0"/>
              <a:t>FAST Stream</a:t>
            </a:r>
            <a:r>
              <a:rPr lang="zh-TW" altLang="en-US" baseline="0" dirty="0" smtClean="0"/>
              <a:t>上的多條</a:t>
            </a:r>
            <a:r>
              <a:rPr lang="en-US" altLang="zh-TW" baseline="0" dirty="0" smtClean="0"/>
              <a:t>Messages</a:t>
            </a:r>
            <a:r>
              <a:rPr lang="zh-TW" altLang="en-US" baseline="0" dirty="0" smtClean="0"/>
              <a:t>並不能平行處理，但是由於證交所送來的</a:t>
            </a:r>
            <a:r>
              <a:rPr lang="en-US" altLang="zh-TW" baseline="0" dirty="0" smtClean="0"/>
              <a:t>Packet</a:t>
            </a:r>
            <a:r>
              <a:rPr lang="zh-TW" altLang="en-US" baseline="0" dirty="0" smtClean="0"/>
              <a:t>通常包含多條的</a:t>
            </a:r>
            <a:r>
              <a:rPr lang="en-US" altLang="zh-TW" baseline="0" dirty="0" smtClean="0"/>
              <a:t>FAST Streams</a:t>
            </a:r>
            <a:r>
              <a:rPr lang="zh-TW" altLang="en-US" baseline="0" dirty="0" smtClean="0"/>
              <a:t>，故這裡平行處理的意思是指說它會同時處理很多條各自獨立的</a:t>
            </a:r>
            <a:r>
              <a:rPr lang="en-US" altLang="zh-TW" baseline="0" dirty="0" smtClean="0"/>
              <a:t>FAST Stream</a:t>
            </a:r>
            <a:r>
              <a:rPr lang="zh-TW" altLang="en-US" baseline="0" dirty="0" smtClean="0"/>
              <a:t> ，</a:t>
            </a:r>
            <a:r>
              <a:rPr lang="en-US" altLang="zh-TW" baseline="0" dirty="0" err="1" smtClean="0"/>
              <a:t>CrossBar</a:t>
            </a:r>
            <a:r>
              <a:rPr lang="en-US" altLang="zh-TW" baseline="0" dirty="0" smtClean="0"/>
              <a:t> </a:t>
            </a:r>
            <a:r>
              <a:rPr lang="zh-TW" altLang="en-US" baseline="0" dirty="0" smtClean="0"/>
              <a:t>就是負責接收這些</a:t>
            </a:r>
            <a:r>
              <a:rPr lang="en-US" altLang="zh-TW" baseline="0" dirty="0" smtClean="0"/>
              <a:t>Processor</a:t>
            </a:r>
            <a:r>
              <a:rPr lang="zh-TW" altLang="en-US" baseline="0" dirty="0" smtClean="0"/>
              <a:t>處理完的資料，看哪個先處理完就直接傳到</a:t>
            </a:r>
            <a:r>
              <a:rPr lang="en-US" altLang="zh-TW" baseline="0" dirty="0" smtClean="0"/>
              <a:t>Hyper-Transport</a:t>
            </a:r>
            <a:r>
              <a:rPr lang="zh-TW" altLang="en-US" baseline="0" dirty="0" smtClean="0"/>
              <a:t> </a:t>
            </a:r>
            <a:r>
              <a:rPr lang="en-US" altLang="zh-TW" baseline="0" dirty="0" smtClean="0"/>
              <a:t>IP Core</a:t>
            </a:r>
            <a:endParaRPr lang="en-US" altLang="zh-TW" baseline="0" dirty="0"/>
          </a:p>
          <a:p>
            <a:endParaRPr lang="en-US" altLang="zh-TW" baseline="0" dirty="0"/>
          </a:p>
          <a:p>
            <a:r>
              <a:rPr lang="en-US" altLang="zh-TW" baseline="0" dirty="0" err="1"/>
              <a:t>Totoal</a:t>
            </a:r>
            <a:r>
              <a:rPr lang="en-US" altLang="zh-TW" baseline="0" dirty="0"/>
              <a:t> design including four processors uses 77% slices</a:t>
            </a:r>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17</a:t>
            </a:fld>
            <a:endParaRPr lang="en-US" altLang="zh-TW">
              <a:solidFill>
                <a:srgbClr val="000000"/>
              </a:solidFill>
            </a:endParaRPr>
          </a:p>
        </p:txBody>
      </p:sp>
    </p:spTree>
    <p:extLst>
      <p:ext uri="{BB962C8B-B14F-4D97-AF65-F5344CB8AC3E}">
        <p14:creationId xmlns:p14="http://schemas.microsoft.com/office/powerpoint/2010/main" val="243132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Font typeface="Arial" panose="020B0604020202020204" pitchFamily="34" charset="0"/>
              <a:buChar char="•"/>
            </a:pPr>
            <a:r>
              <a:rPr lang="en-US" altLang="zh-TW" kern="0" dirty="0" smtClean="0"/>
              <a:t>FAST</a:t>
            </a:r>
            <a:r>
              <a:rPr lang="zh-TW" altLang="en-US" kern="0" dirty="0" smtClean="0"/>
              <a:t> </a:t>
            </a:r>
            <a:r>
              <a:rPr lang="en-US" altLang="zh-TW" kern="0" dirty="0" smtClean="0"/>
              <a:t>Decompressor-</a:t>
            </a:r>
          </a:p>
          <a:p>
            <a:pPr marL="0" indent="0">
              <a:buNone/>
            </a:pPr>
            <a:r>
              <a:rPr lang="en-US" altLang="zh-TW" kern="0" dirty="0" smtClean="0"/>
              <a:t>    detects stop bits and aligns all incoming fields to a    </a:t>
            </a:r>
          </a:p>
          <a:p>
            <a:pPr marL="0" indent="0">
              <a:buNone/>
            </a:pPr>
            <a:r>
              <a:rPr lang="en-US" altLang="zh-TW" kern="0" dirty="0" smtClean="0"/>
              <a:t>    multiple of 64 bit.</a:t>
            </a:r>
          </a:p>
          <a:p>
            <a:pPr>
              <a:buFont typeface="Arial" panose="020B0604020202020204" pitchFamily="34" charset="0"/>
              <a:buChar char="•"/>
            </a:pPr>
            <a:r>
              <a:rPr lang="en-US" altLang="zh-TW" kern="0" dirty="0" err="1" smtClean="0"/>
              <a:t>FASTFix</a:t>
            </a:r>
            <a:r>
              <a:rPr lang="en-US" altLang="zh-TW" kern="0" dirty="0" smtClean="0"/>
              <a:t> Microcode Engine-</a:t>
            </a:r>
          </a:p>
          <a:p>
            <a:pPr marL="0" indent="0">
              <a:buNone/>
            </a:pPr>
            <a:r>
              <a:rPr lang="en-US" altLang="zh-TW" kern="0" dirty="0" smtClean="0"/>
              <a:t>    </a:t>
            </a:r>
            <a:r>
              <a:rPr lang="en-US" altLang="zh-TW" dirty="0" smtClean="0"/>
              <a:t>runs a program that is </a:t>
            </a:r>
          </a:p>
          <a:p>
            <a:pPr marL="0" indent="0">
              <a:buNone/>
            </a:pPr>
            <a:r>
              <a:rPr lang="en-US" altLang="zh-TW" dirty="0" smtClean="0"/>
              <a:t>    loaded into  the FPGA on startup with a subroutine </a:t>
            </a:r>
          </a:p>
          <a:p>
            <a:pPr marL="0" indent="0">
              <a:buNone/>
            </a:pPr>
            <a:r>
              <a:rPr lang="en-US" altLang="zh-TW" dirty="0" smtClean="0"/>
              <a:t>    for each template.</a:t>
            </a:r>
            <a:r>
              <a:rPr lang="en-US" altLang="zh-TW" kern="0" dirty="0" smtClean="0"/>
              <a:t> </a:t>
            </a:r>
          </a:p>
          <a:p>
            <a:pPr>
              <a:buFont typeface="Arial" panose="020B0604020202020204" pitchFamily="34" charset="0"/>
              <a:buChar char="•"/>
            </a:pPr>
            <a:r>
              <a:rPr lang="en-US" altLang="zh-TW" dirty="0" err="1" smtClean="0"/>
              <a:t>FASTFix</a:t>
            </a:r>
            <a:r>
              <a:rPr lang="en-US" altLang="zh-TW" dirty="0" smtClean="0"/>
              <a:t> DMA Engine-</a:t>
            </a:r>
          </a:p>
          <a:p>
            <a:pPr marL="0" indent="0">
              <a:buNone/>
            </a:pPr>
            <a:r>
              <a:rPr lang="en-US" altLang="zh-TW" dirty="0" smtClean="0"/>
              <a:t>    The DMA engine forwards the received data into a </a:t>
            </a:r>
          </a:p>
          <a:p>
            <a:pPr marL="0" indent="0">
              <a:buNone/>
            </a:pPr>
            <a:r>
              <a:rPr lang="en-US" altLang="zh-TW" dirty="0" smtClean="0"/>
              <a:t>     ring buffer that resides in the address space of the </a:t>
            </a:r>
          </a:p>
          <a:p>
            <a:pPr marL="0" indent="0">
              <a:buNone/>
            </a:pPr>
            <a:r>
              <a:rPr lang="en-US" altLang="zh-TW" dirty="0" smtClean="0"/>
              <a:t>     trading software</a:t>
            </a:r>
            <a:endParaRPr lang="en-US" altLang="zh-TW" kern="0" dirty="0" smtClean="0"/>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18</a:t>
            </a:fld>
            <a:endParaRPr lang="en-US" altLang="zh-TW">
              <a:solidFill>
                <a:srgbClr val="000000"/>
              </a:solidFill>
            </a:endParaRPr>
          </a:p>
        </p:txBody>
      </p:sp>
    </p:spTree>
    <p:extLst>
      <p:ext uri="{BB962C8B-B14F-4D97-AF65-F5344CB8AC3E}">
        <p14:creationId xmlns:p14="http://schemas.microsoft.com/office/powerpoint/2010/main" val="160176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19</a:t>
            </a:fld>
            <a:endParaRPr lang="en-US" altLang="zh-TW">
              <a:ea typeface="新細明體" charset="-120"/>
            </a:endParaRPr>
          </a:p>
        </p:txBody>
      </p:sp>
      <p:sp>
        <p:nvSpPr>
          <p:cNvPr id="48131" name="Rectangle 3"/>
          <p:cNvSpPr>
            <a:spLocks noGrp="1" noChangeArrowheads="1"/>
          </p:cNvSpPr>
          <p:nvPr>
            <p:ph type="dt" sz="quarter" idx="1"/>
          </p:nvPr>
        </p:nvSpPr>
        <p:spPr>
          <a:noFill/>
        </p:spPr>
        <p:txBody>
          <a:bodyPr/>
          <a:lstStyle/>
          <a:p>
            <a:fld id="{01D75DFE-1539-42EB-86B6-32B287A619C6}" type="datetime1">
              <a:rPr lang="zh-TW" altLang="en-US" smtClean="0">
                <a:ea typeface="新細明體" charset="-120"/>
              </a:rPr>
              <a:pPr/>
              <a:t>2017/9/20</a:t>
            </a:fld>
            <a:endParaRPr lang="en-US" altLang="zh-TW">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8133"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38C8E7FE-C26F-4A4F-BFBF-8B104242BBA3}" type="slidenum">
              <a:rPr lang="en-US" altLang="zh-TW" sz="1200"/>
              <a:pPr algn="r"/>
              <a:t>19</a:t>
            </a:fld>
            <a:endParaRPr lang="en-US" altLang="zh-TW" sz="1200"/>
          </a:p>
        </p:txBody>
      </p:sp>
      <p:sp>
        <p:nvSpPr>
          <p:cNvPr id="48134" name="Rectangle 2"/>
          <p:cNvSpPr>
            <a:spLocks noGrp="1" noRot="1" noChangeAspect="1" noChangeArrowheads="1" noTextEdit="1"/>
          </p:cNvSpPr>
          <p:nvPr>
            <p:ph type="sldImg"/>
          </p:nvPr>
        </p:nvSpPr>
        <p:spPr>
          <a:xfrm>
            <a:off x="2671763" y="509588"/>
            <a:ext cx="45307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114092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2</a:t>
            </a:fld>
            <a:endParaRPr lang="en-US" altLang="zh-TW">
              <a:ea typeface="新細明體" charset="-120"/>
            </a:endParaRPr>
          </a:p>
        </p:txBody>
      </p:sp>
      <p:sp>
        <p:nvSpPr>
          <p:cNvPr id="48131" name="Rectangle 3"/>
          <p:cNvSpPr>
            <a:spLocks noGrp="1" noChangeArrowheads="1"/>
          </p:cNvSpPr>
          <p:nvPr>
            <p:ph type="dt" sz="quarter" idx="1"/>
          </p:nvPr>
        </p:nvSpPr>
        <p:spPr>
          <a:noFill/>
        </p:spPr>
        <p:txBody>
          <a:bodyPr/>
          <a:lstStyle/>
          <a:p>
            <a:fld id="{01D75DFE-1539-42EB-86B6-32B287A619C6}" type="datetime1">
              <a:rPr lang="zh-TW" altLang="en-US" smtClean="0">
                <a:ea typeface="新細明體" charset="-120"/>
              </a:rPr>
              <a:pPr/>
              <a:t>2017/9/20</a:t>
            </a:fld>
            <a:endParaRPr lang="en-US" altLang="zh-TW">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8133"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38C8E7FE-C26F-4A4F-BFBF-8B104242BBA3}" type="slidenum">
              <a:rPr lang="en-US" altLang="zh-TW" sz="1200"/>
              <a:pPr algn="r"/>
              <a:t>2</a:t>
            </a:fld>
            <a:endParaRPr lang="en-US" altLang="zh-TW" sz="1200"/>
          </a:p>
        </p:txBody>
      </p:sp>
      <p:sp>
        <p:nvSpPr>
          <p:cNvPr id="48134" name="Rectangle 2"/>
          <p:cNvSpPr>
            <a:spLocks noGrp="1" noRot="1" noChangeAspect="1" noChangeArrowheads="1" noTextEdit="1"/>
          </p:cNvSpPr>
          <p:nvPr>
            <p:ph type="sldImg"/>
          </p:nvPr>
        </p:nvSpPr>
        <p:spPr>
          <a:xfrm>
            <a:off x="2671763" y="509588"/>
            <a:ext cx="45307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400053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Implicit</a:t>
            </a:r>
            <a:r>
              <a:rPr lang="en-US" altLang="zh-TW" baseline="0" dirty="0"/>
              <a:t> Tag :</a:t>
            </a:r>
            <a:r>
              <a:rPr lang="zh-TW" altLang="en-US" baseline="0" dirty="0"/>
              <a:t>雙方定義相同</a:t>
            </a:r>
            <a:r>
              <a:rPr lang="en-US" altLang="zh-TW" baseline="0" dirty="0"/>
              <a:t>Template </a:t>
            </a:r>
            <a:r>
              <a:rPr lang="zh-TW" altLang="en-US" baseline="0" dirty="0"/>
              <a:t>，實際資料傳輸不需要傳送</a:t>
            </a:r>
            <a:r>
              <a:rPr lang="en-US" altLang="zh-TW" baseline="0" dirty="0"/>
              <a:t>FIX</a:t>
            </a:r>
            <a:r>
              <a:rPr lang="zh-TW" altLang="en-US" baseline="0" dirty="0"/>
              <a:t> </a:t>
            </a:r>
            <a:r>
              <a:rPr lang="en-US" altLang="zh-TW" baseline="0" dirty="0"/>
              <a:t>TAG</a:t>
            </a:r>
          </a:p>
          <a:p>
            <a:r>
              <a:rPr lang="en-US" altLang="zh-TW" baseline="0" dirty="0"/>
              <a:t>Field Operator : </a:t>
            </a:r>
            <a:r>
              <a:rPr lang="zh-TW" altLang="en-US" baseline="0" dirty="0"/>
              <a:t>某些欄位具有規則性，例如固定為常數，或序號每次遞增</a:t>
            </a:r>
            <a:r>
              <a:rPr lang="en-US" altLang="zh-TW" baseline="0" dirty="0"/>
              <a:t>1</a:t>
            </a:r>
            <a:r>
              <a:rPr lang="zh-TW" altLang="en-US" baseline="0" dirty="0"/>
              <a:t>，利用這樣個特性來壓縮資料量</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Transfer Encoding:</a:t>
            </a:r>
            <a:r>
              <a:rPr lang="zh-TW" altLang="en-US" dirty="0"/>
              <a:t>一則訊息中有些欄位不是每次都必須傳送，每則</a:t>
            </a:r>
            <a:r>
              <a:rPr lang="en-US" altLang="zh-TW" dirty="0"/>
              <a:t>FAST</a:t>
            </a:r>
            <a:r>
              <a:rPr lang="zh-TW" altLang="en-US" dirty="0"/>
              <a:t>訊息頭戴有</a:t>
            </a:r>
            <a:r>
              <a:rPr lang="en-US" altLang="zh-TW" dirty="0"/>
              <a:t>PMAP</a:t>
            </a:r>
            <a:r>
              <a:rPr lang="zh-TW" altLang="en-US" dirty="0"/>
              <a:t>欄位，表達那些應用訊息格式欄位有送出</a:t>
            </a:r>
            <a:r>
              <a:rPr lang="en-US" altLang="zh-TW" dirty="0"/>
              <a:t>(</a:t>
            </a:r>
            <a:r>
              <a:rPr lang="zh-TW" altLang="en-US" dirty="0"/>
              <a:t>和</a:t>
            </a:r>
            <a:r>
              <a:rPr lang="en-US" altLang="zh-TW" dirty="0"/>
              <a:t>Template</a:t>
            </a:r>
            <a:r>
              <a:rPr lang="zh-TW" altLang="en-US" dirty="0"/>
              <a:t>對應</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因為</a:t>
            </a:r>
            <a:r>
              <a:rPr lang="en-US" altLang="zh-TW" baseline="0" dirty="0"/>
              <a:t>FIX</a:t>
            </a:r>
            <a:r>
              <a:rPr lang="zh-TW" altLang="en-US" baseline="0" dirty="0"/>
              <a:t>應用訊息格式欄位長度不固定，用每個</a:t>
            </a:r>
            <a:r>
              <a:rPr lang="en-US" altLang="zh-TW" baseline="0" dirty="0"/>
              <a:t>BYTE</a:t>
            </a:r>
            <a:r>
              <a:rPr lang="zh-TW" altLang="en-US" baseline="0" dirty="0"/>
              <a:t>的最高位元表達是否為一個欄位的開頭，或是仍是同一個欄位</a:t>
            </a:r>
            <a:r>
              <a:rPr lang="en-US" altLang="zh-TW" baseline="0" dirty="0"/>
              <a:t>(STOP</a:t>
            </a:r>
            <a:r>
              <a:rPr lang="zh-TW" altLang="en-US" baseline="0" dirty="0"/>
              <a:t> </a:t>
            </a:r>
            <a:r>
              <a:rPr lang="en-US" altLang="zh-TW" baseline="0" dirty="0"/>
              <a:t>BIT)</a:t>
            </a:r>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20</a:t>
            </a:fld>
            <a:endParaRPr lang="en-US" altLang="zh-TW">
              <a:solidFill>
                <a:srgbClr val="000000"/>
              </a:solidFill>
            </a:endParaRPr>
          </a:p>
        </p:txBody>
      </p:sp>
    </p:spTree>
    <p:extLst>
      <p:ext uri="{BB962C8B-B14F-4D97-AF65-F5344CB8AC3E}">
        <p14:creationId xmlns:p14="http://schemas.microsoft.com/office/powerpoint/2010/main" val="49472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Implicit</a:t>
            </a:r>
            <a:r>
              <a:rPr lang="en-US" altLang="zh-TW" baseline="0" dirty="0"/>
              <a:t> Tag :</a:t>
            </a:r>
            <a:r>
              <a:rPr lang="zh-TW" altLang="en-US" baseline="0" dirty="0"/>
              <a:t>雙方定義相同</a:t>
            </a:r>
            <a:r>
              <a:rPr lang="en-US" altLang="zh-TW" baseline="0" dirty="0"/>
              <a:t>Template </a:t>
            </a:r>
            <a:r>
              <a:rPr lang="zh-TW" altLang="en-US" baseline="0" dirty="0"/>
              <a:t>，實際資料傳輸不需要傳送</a:t>
            </a:r>
            <a:r>
              <a:rPr lang="en-US" altLang="zh-TW" baseline="0" dirty="0"/>
              <a:t>FIX</a:t>
            </a:r>
            <a:r>
              <a:rPr lang="zh-TW" altLang="en-US" baseline="0" dirty="0"/>
              <a:t> </a:t>
            </a:r>
            <a:r>
              <a:rPr lang="en-US" altLang="zh-TW" baseline="0" dirty="0"/>
              <a:t>TAG</a:t>
            </a:r>
          </a:p>
          <a:p>
            <a:r>
              <a:rPr lang="en-US" altLang="zh-TW" baseline="0" dirty="0"/>
              <a:t>Field Operator : </a:t>
            </a:r>
            <a:r>
              <a:rPr lang="zh-TW" altLang="en-US" baseline="0" dirty="0"/>
              <a:t>某些欄位具有規則性，例如固定為常數，或序號每次遞增</a:t>
            </a:r>
            <a:r>
              <a:rPr lang="en-US" altLang="zh-TW" baseline="0" dirty="0"/>
              <a:t>1</a:t>
            </a:r>
            <a:r>
              <a:rPr lang="zh-TW" altLang="en-US" baseline="0" dirty="0"/>
              <a:t>，利用這樣個特性來壓縮資料量</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Transfer Encoding:</a:t>
            </a:r>
            <a:r>
              <a:rPr lang="zh-TW" altLang="en-US" dirty="0"/>
              <a:t>一則訊息中有些欄位不是每次都必須傳送，每則</a:t>
            </a:r>
            <a:r>
              <a:rPr lang="en-US" altLang="zh-TW" dirty="0"/>
              <a:t>FAST</a:t>
            </a:r>
            <a:r>
              <a:rPr lang="zh-TW" altLang="en-US" dirty="0"/>
              <a:t>訊息頭戴有</a:t>
            </a:r>
            <a:r>
              <a:rPr lang="en-US" altLang="zh-TW" dirty="0"/>
              <a:t>PMAP</a:t>
            </a:r>
            <a:r>
              <a:rPr lang="zh-TW" altLang="en-US" dirty="0"/>
              <a:t>欄位，表達那些應用訊息格式欄位有送出</a:t>
            </a:r>
            <a:r>
              <a:rPr lang="en-US" altLang="zh-TW" dirty="0"/>
              <a:t>(</a:t>
            </a:r>
            <a:r>
              <a:rPr lang="zh-TW" altLang="en-US" dirty="0"/>
              <a:t>和</a:t>
            </a:r>
            <a:r>
              <a:rPr lang="en-US" altLang="zh-TW" dirty="0"/>
              <a:t>Template</a:t>
            </a:r>
            <a:r>
              <a:rPr lang="zh-TW" altLang="en-US" dirty="0"/>
              <a:t>對應</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因為</a:t>
            </a:r>
            <a:r>
              <a:rPr lang="en-US" altLang="zh-TW" baseline="0" dirty="0"/>
              <a:t>FIX</a:t>
            </a:r>
            <a:r>
              <a:rPr lang="zh-TW" altLang="en-US" baseline="0" dirty="0"/>
              <a:t>應用訊息格式欄位長度不固定，用每個</a:t>
            </a:r>
            <a:r>
              <a:rPr lang="en-US" altLang="zh-TW" baseline="0" dirty="0"/>
              <a:t>BYTE</a:t>
            </a:r>
            <a:r>
              <a:rPr lang="zh-TW" altLang="en-US" baseline="0" dirty="0"/>
              <a:t>的最高位元表達是否為一個欄位的開頭，或是仍是同一個欄位</a:t>
            </a:r>
            <a:r>
              <a:rPr lang="en-US" altLang="zh-TW" baseline="0" dirty="0"/>
              <a:t>(STOP</a:t>
            </a:r>
            <a:r>
              <a:rPr lang="zh-TW" altLang="en-US" baseline="0" dirty="0"/>
              <a:t> </a:t>
            </a:r>
            <a:r>
              <a:rPr lang="en-US" altLang="zh-TW" baseline="0" dirty="0"/>
              <a:t>BIT)</a:t>
            </a:r>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21</a:t>
            </a:fld>
            <a:endParaRPr lang="en-US" altLang="zh-TW">
              <a:solidFill>
                <a:srgbClr val="000000"/>
              </a:solidFill>
            </a:endParaRPr>
          </a:p>
        </p:txBody>
      </p:sp>
    </p:spTree>
    <p:extLst>
      <p:ext uri="{BB962C8B-B14F-4D97-AF65-F5344CB8AC3E}">
        <p14:creationId xmlns:p14="http://schemas.microsoft.com/office/powerpoint/2010/main" val="399341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Implicit</a:t>
            </a:r>
            <a:r>
              <a:rPr lang="en-US" altLang="zh-TW" baseline="0" dirty="0"/>
              <a:t> Tag :</a:t>
            </a:r>
            <a:r>
              <a:rPr lang="zh-TW" altLang="en-US" baseline="0" dirty="0"/>
              <a:t>雙方定義相同</a:t>
            </a:r>
            <a:r>
              <a:rPr lang="en-US" altLang="zh-TW" baseline="0" dirty="0"/>
              <a:t>Template </a:t>
            </a:r>
            <a:r>
              <a:rPr lang="zh-TW" altLang="en-US" baseline="0" dirty="0"/>
              <a:t>，實際資料傳輸不需要傳送</a:t>
            </a:r>
            <a:r>
              <a:rPr lang="en-US" altLang="zh-TW" baseline="0" dirty="0"/>
              <a:t>FIX</a:t>
            </a:r>
            <a:r>
              <a:rPr lang="zh-TW" altLang="en-US" baseline="0" dirty="0"/>
              <a:t> </a:t>
            </a:r>
            <a:r>
              <a:rPr lang="en-US" altLang="zh-TW" baseline="0" dirty="0"/>
              <a:t>TAG</a:t>
            </a:r>
          </a:p>
          <a:p>
            <a:r>
              <a:rPr lang="en-US" altLang="zh-TW" baseline="0" dirty="0"/>
              <a:t>Field Operator : </a:t>
            </a:r>
            <a:r>
              <a:rPr lang="zh-TW" altLang="en-US" baseline="0" dirty="0"/>
              <a:t>某些欄位具有規則性，例如固定為常數，或序號每次遞增</a:t>
            </a:r>
            <a:r>
              <a:rPr lang="en-US" altLang="zh-TW" baseline="0" dirty="0"/>
              <a:t>1</a:t>
            </a:r>
            <a:r>
              <a:rPr lang="zh-TW" altLang="en-US" baseline="0" dirty="0"/>
              <a:t>，利用這樣個特性來壓縮資料量</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Transfer Encoding:</a:t>
            </a:r>
            <a:r>
              <a:rPr lang="zh-TW" altLang="en-US" dirty="0"/>
              <a:t>一則訊息中有些欄位不是每次都必須傳送，每則</a:t>
            </a:r>
            <a:r>
              <a:rPr lang="en-US" altLang="zh-TW" dirty="0"/>
              <a:t>FAST</a:t>
            </a:r>
            <a:r>
              <a:rPr lang="zh-TW" altLang="en-US" dirty="0"/>
              <a:t>訊息頭戴有</a:t>
            </a:r>
            <a:r>
              <a:rPr lang="en-US" altLang="zh-TW" dirty="0"/>
              <a:t>PMAP</a:t>
            </a:r>
            <a:r>
              <a:rPr lang="zh-TW" altLang="en-US" dirty="0"/>
              <a:t>欄位，表達那些應用訊息格式欄位有送出</a:t>
            </a:r>
            <a:r>
              <a:rPr lang="en-US" altLang="zh-TW" dirty="0"/>
              <a:t>(</a:t>
            </a:r>
            <a:r>
              <a:rPr lang="zh-TW" altLang="en-US" dirty="0"/>
              <a:t>和</a:t>
            </a:r>
            <a:r>
              <a:rPr lang="en-US" altLang="zh-TW" dirty="0"/>
              <a:t>Template</a:t>
            </a:r>
            <a:r>
              <a:rPr lang="zh-TW" altLang="en-US" dirty="0"/>
              <a:t>對應</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因為</a:t>
            </a:r>
            <a:r>
              <a:rPr lang="en-US" altLang="zh-TW" baseline="0" dirty="0"/>
              <a:t>FIX</a:t>
            </a:r>
            <a:r>
              <a:rPr lang="zh-TW" altLang="en-US" baseline="0" dirty="0"/>
              <a:t>應用訊息格式欄位長度不固定，用每個</a:t>
            </a:r>
            <a:r>
              <a:rPr lang="en-US" altLang="zh-TW" baseline="0" dirty="0"/>
              <a:t>BYTE</a:t>
            </a:r>
            <a:r>
              <a:rPr lang="zh-TW" altLang="en-US" baseline="0" dirty="0"/>
              <a:t>的最高位元表達是否為一個欄位的開頭，或是仍是同一個欄位</a:t>
            </a:r>
            <a:r>
              <a:rPr lang="en-US" altLang="zh-TW" baseline="0" dirty="0"/>
              <a:t>(STOP</a:t>
            </a:r>
            <a:r>
              <a:rPr lang="zh-TW" altLang="en-US" baseline="0" dirty="0"/>
              <a:t> </a:t>
            </a:r>
            <a:r>
              <a:rPr lang="en-US" altLang="zh-TW" baseline="0" dirty="0"/>
              <a:t>BIT)</a:t>
            </a:r>
          </a:p>
          <a:p>
            <a:endParaRPr lang="en-US" altLang="zh-TW" baseline="0"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solidFill>
                  <a:srgbClr val="000000"/>
                </a:solidFill>
              </a:rPr>
              <a:pPr>
                <a:defRPr/>
              </a:pPr>
              <a:t>2017/9/20</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solidFill>
                  <a:srgbClr val="000000"/>
                </a:solidFill>
              </a:rPr>
              <a:pPr>
                <a:defRPr/>
              </a:pPr>
              <a:t>22</a:t>
            </a:fld>
            <a:endParaRPr lang="en-US" altLang="zh-TW">
              <a:solidFill>
                <a:srgbClr val="000000"/>
              </a:solidFill>
            </a:endParaRPr>
          </a:p>
        </p:txBody>
      </p:sp>
    </p:spTree>
    <p:extLst>
      <p:ext uri="{BB962C8B-B14F-4D97-AF65-F5344CB8AC3E}">
        <p14:creationId xmlns:p14="http://schemas.microsoft.com/office/powerpoint/2010/main" val="3940397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23</a:t>
            </a:fld>
            <a:endParaRPr lang="en-US" altLang="zh-TW">
              <a:ea typeface="新細明體" charset="-120"/>
            </a:endParaRPr>
          </a:p>
        </p:txBody>
      </p:sp>
      <p:sp>
        <p:nvSpPr>
          <p:cNvPr id="48131" name="Rectangle 3"/>
          <p:cNvSpPr>
            <a:spLocks noGrp="1" noChangeArrowheads="1"/>
          </p:cNvSpPr>
          <p:nvPr>
            <p:ph type="dt" sz="quarter" idx="1"/>
          </p:nvPr>
        </p:nvSpPr>
        <p:spPr>
          <a:noFill/>
        </p:spPr>
        <p:txBody>
          <a:bodyPr/>
          <a:lstStyle/>
          <a:p>
            <a:fld id="{01D75DFE-1539-42EB-86B6-32B287A619C6}" type="datetime1">
              <a:rPr lang="zh-TW" altLang="en-US" smtClean="0">
                <a:ea typeface="新細明體" charset="-120"/>
              </a:rPr>
              <a:pPr/>
              <a:t>2017/9/20</a:t>
            </a:fld>
            <a:endParaRPr lang="en-US" altLang="zh-TW">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8133"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38C8E7FE-C26F-4A4F-BFBF-8B104242BBA3}" type="slidenum">
              <a:rPr lang="en-US" altLang="zh-TW" sz="1200"/>
              <a:pPr algn="r"/>
              <a:t>23</a:t>
            </a:fld>
            <a:endParaRPr lang="en-US" altLang="zh-TW" sz="1200"/>
          </a:p>
        </p:txBody>
      </p:sp>
      <p:sp>
        <p:nvSpPr>
          <p:cNvPr id="48134" name="Rectangle 2"/>
          <p:cNvSpPr>
            <a:spLocks noGrp="1" noRot="1" noChangeAspect="1" noChangeArrowheads="1" noTextEdit="1"/>
          </p:cNvSpPr>
          <p:nvPr>
            <p:ph type="sldImg"/>
          </p:nvPr>
        </p:nvSpPr>
        <p:spPr>
          <a:xfrm>
            <a:off x="2671763" y="509588"/>
            <a:ext cx="45307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736437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FAST</a:t>
            </a:r>
            <a:r>
              <a:rPr lang="zh-TW" altLang="zh-TW" sz="1200" kern="1200" dirty="0">
                <a:solidFill>
                  <a:schemeClr val="tx1"/>
                </a:solidFill>
                <a:effectLst/>
                <a:latin typeface="+mn-lt"/>
                <a:ea typeface="+mn-ea"/>
                <a:cs typeface="+mn-cs"/>
              </a:rPr>
              <a:t>協議的特殊性加劇 在通用</a:t>
            </a:r>
            <a:r>
              <a:rPr lang="en-US" altLang="zh-TW" sz="1200" kern="1200" dirty="0">
                <a:solidFill>
                  <a:schemeClr val="tx1"/>
                </a:solidFill>
                <a:effectLst/>
                <a:latin typeface="+mn-lt"/>
                <a:ea typeface="+mn-ea"/>
                <a:cs typeface="+mn-cs"/>
              </a:rPr>
              <a:t>CPU</a:t>
            </a:r>
            <a:r>
              <a:rPr lang="zh-TW" altLang="zh-TW" sz="1200" kern="1200" dirty="0">
                <a:solidFill>
                  <a:schemeClr val="tx1"/>
                </a:solidFill>
                <a:effectLst/>
                <a:latin typeface="+mn-lt"/>
                <a:ea typeface="+mn-ea"/>
                <a:cs typeface="+mn-cs"/>
              </a:rPr>
              <a:t>上進行有效的解析使得它非常高效 有吸引力地設計基於</a:t>
            </a:r>
            <a:r>
              <a:rPr lang="en-US" altLang="zh-TW" sz="1200" kern="1200" dirty="0">
                <a:solidFill>
                  <a:schemeClr val="tx1"/>
                </a:solidFill>
                <a:effectLst/>
                <a:latin typeface="+mn-lt"/>
                <a:ea typeface="+mn-ea"/>
                <a:cs typeface="+mn-cs"/>
              </a:rPr>
              <a:t>FPGA</a:t>
            </a:r>
            <a:r>
              <a:rPr lang="zh-TW" altLang="zh-TW" sz="1200" kern="1200" dirty="0">
                <a:solidFill>
                  <a:schemeClr val="tx1"/>
                </a:solidFill>
                <a:effectLst/>
                <a:latin typeface="+mn-lt"/>
                <a:ea typeface="+mn-ea"/>
                <a:cs typeface="+mn-cs"/>
              </a:rPr>
              <a:t>的專用邏輯來解碼它 具有顯著降低的延遲。我們已經成功了 顯示了這種方法的可行性。</a:t>
            </a: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08C180B-36D6-4A4E-B0EC-84288F8E0E8C}" type="slidenum">
              <a:rPr lang="zh-TW" altLang="en-US" smtClean="0"/>
              <a:t>24</a:t>
            </a:fld>
            <a:endParaRPr lang="zh-TW" altLang="en-US"/>
          </a:p>
        </p:txBody>
      </p:sp>
    </p:spTree>
    <p:extLst>
      <p:ext uri="{BB962C8B-B14F-4D97-AF65-F5344CB8AC3E}">
        <p14:creationId xmlns:p14="http://schemas.microsoft.com/office/powerpoint/2010/main" val="289504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
            </a:r>
            <a:br>
              <a:rPr lang="zh-TW" altLang="en-US" dirty="0"/>
            </a:br>
            <a:r>
              <a:rPr kumimoji="1" lang="en-US" altLang="zh-TW" sz="1200" b="0" i="0" kern="1200" dirty="0">
                <a:solidFill>
                  <a:schemeClr val="tx1"/>
                </a:solidFill>
                <a:effectLst/>
                <a:latin typeface="Arial" charset="0"/>
                <a:ea typeface="新細明體" pitchFamily="18" charset="-120"/>
                <a:cs typeface="+mn-cs"/>
              </a:rPr>
              <a:t>HFT</a:t>
            </a:r>
            <a:r>
              <a:rPr kumimoji="1" lang="zh-TW" altLang="en-US" sz="1200" b="0" i="0" kern="1200" dirty="0">
                <a:solidFill>
                  <a:schemeClr val="tx1"/>
                </a:solidFill>
                <a:effectLst/>
                <a:latin typeface="Arial" charset="0"/>
                <a:ea typeface="新細明體" pitchFamily="18" charset="-120"/>
                <a:cs typeface="+mn-cs"/>
              </a:rPr>
              <a:t>指股票和衍生工具電子交易中的一套技術，其中大量訂單以毫秒級的往返執行時間注入市場</a:t>
            </a:r>
            <a:endParaRPr lang="en-US" altLang="zh-TW"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a:t>
            </a:fld>
            <a:endParaRPr lang="en-US" altLang="zh-TW"/>
          </a:p>
        </p:txBody>
      </p:sp>
    </p:spTree>
    <p:extLst>
      <p:ext uri="{BB962C8B-B14F-4D97-AF65-F5344CB8AC3E}">
        <p14:creationId xmlns:p14="http://schemas.microsoft.com/office/powerpoint/2010/main" val="133300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4</a:t>
            </a:fld>
            <a:endParaRPr lang="en-US" altLang="zh-TW">
              <a:ea typeface="新細明體" charset="-120"/>
            </a:endParaRPr>
          </a:p>
        </p:txBody>
      </p:sp>
      <p:sp>
        <p:nvSpPr>
          <p:cNvPr id="48131" name="Rectangle 3"/>
          <p:cNvSpPr>
            <a:spLocks noGrp="1" noChangeArrowheads="1"/>
          </p:cNvSpPr>
          <p:nvPr>
            <p:ph type="dt" sz="quarter" idx="1"/>
          </p:nvPr>
        </p:nvSpPr>
        <p:spPr>
          <a:noFill/>
        </p:spPr>
        <p:txBody>
          <a:bodyPr/>
          <a:lstStyle/>
          <a:p>
            <a:fld id="{01D75DFE-1539-42EB-86B6-32B287A619C6}" type="datetime1">
              <a:rPr lang="zh-TW" altLang="en-US" smtClean="0">
                <a:ea typeface="新細明體" charset="-120"/>
              </a:rPr>
              <a:pPr/>
              <a:t>2017/9/20</a:t>
            </a:fld>
            <a:endParaRPr lang="en-US" altLang="zh-TW">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a:ea typeface="新細明體" charset="-120"/>
              </a:rPr>
              <a:t>CSIE CIAL Lab</a:t>
            </a:r>
          </a:p>
        </p:txBody>
      </p:sp>
      <p:sp>
        <p:nvSpPr>
          <p:cNvPr id="48133" name="Rectangle 7"/>
          <p:cNvSpPr txBox="1">
            <a:spLocks noGrp="1" noChangeArrowheads="1"/>
          </p:cNvSpPr>
          <p:nvPr/>
        </p:nvSpPr>
        <p:spPr bwMode="auto">
          <a:xfrm>
            <a:off x="5591175" y="6456363"/>
            <a:ext cx="4281488" cy="339725"/>
          </a:xfrm>
          <a:prstGeom prst="rect">
            <a:avLst/>
          </a:prstGeom>
          <a:noFill/>
          <a:ln w="9525">
            <a:noFill/>
            <a:miter lim="800000"/>
            <a:headEnd/>
            <a:tailEnd/>
          </a:ln>
        </p:spPr>
        <p:txBody>
          <a:bodyPr anchor="b"/>
          <a:lstStyle/>
          <a:p>
            <a:pPr algn="r"/>
            <a:fld id="{38C8E7FE-C26F-4A4F-BFBF-8B104242BBA3}" type="slidenum">
              <a:rPr lang="en-US" altLang="zh-TW" sz="1200"/>
              <a:pPr algn="r"/>
              <a:t>4</a:t>
            </a:fld>
            <a:endParaRPr lang="en-US" altLang="zh-TW" sz="1200"/>
          </a:p>
        </p:txBody>
      </p:sp>
      <p:sp>
        <p:nvSpPr>
          <p:cNvPr id="48134" name="Rectangle 2"/>
          <p:cNvSpPr>
            <a:spLocks noGrp="1" noRot="1" noChangeAspect="1" noChangeArrowheads="1" noTextEdit="1"/>
          </p:cNvSpPr>
          <p:nvPr>
            <p:ph type="sldImg"/>
          </p:nvPr>
        </p:nvSpPr>
        <p:spPr>
          <a:xfrm>
            <a:off x="2671763" y="509588"/>
            <a:ext cx="45307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4496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050" baseline="0" dirty="0"/>
              <a:t>首先要介紹的是整個交易系統的架構，主要分成三部分，第一個部分是</a:t>
            </a:r>
            <a:r>
              <a:rPr lang="zh-TW" altLang="en-US" sz="1050" baseline="0" dirty="0" smtClean="0"/>
              <a:t>屬於交易所</a:t>
            </a:r>
            <a:r>
              <a:rPr lang="zh-TW" altLang="en-US" sz="1050" baseline="0" dirty="0"/>
              <a:t>管理的部分包含</a:t>
            </a:r>
            <a:r>
              <a:rPr lang="en-US" altLang="zh-TW" sz="1050" baseline="0" dirty="0"/>
              <a:t>Exchange WAN </a:t>
            </a:r>
            <a:r>
              <a:rPr lang="zh-TW" altLang="en-US" sz="1050" baseline="0" dirty="0"/>
              <a:t>、</a:t>
            </a:r>
            <a:r>
              <a:rPr lang="en-US" altLang="zh-TW" sz="1050" baseline="0" dirty="0"/>
              <a:t>Gateway server </a:t>
            </a:r>
            <a:r>
              <a:rPr lang="zh-TW" altLang="en-US" sz="1050" baseline="0" dirty="0"/>
              <a:t>、</a:t>
            </a:r>
            <a:r>
              <a:rPr lang="en-US" altLang="zh-TW" sz="1050" baseline="0" dirty="0"/>
              <a:t>Datacenter Switch</a:t>
            </a:r>
            <a:r>
              <a:rPr lang="zh-TW" altLang="en-US" sz="1050" baseline="0" dirty="0"/>
              <a:t>和</a:t>
            </a:r>
            <a:r>
              <a:rPr lang="en-US" altLang="zh-TW" sz="1050" baseline="0" dirty="0"/>
              <a:t>Matching Engine</a:t>
            </a:r>
            <a:r>
              <a:rPr lang="zh-TW" altLang="en-US" sz="1050" baseline="0" dirty="0"/>
              <a:t>。第二部分主要就是</a:t>
            </a:r>
            <a:r>
              <a:rPr lang="en-US" altLang="zh-TW" sz="1050" baseline="0" dirty="0"/>
              <a:t>Feed Engine</a:t>
            </a:r>
            <a:r>
              <a:rPr lang="zh-TW" altLang="en-US" sz="1050" baseline="0" dirty="0"/>
              <a:t> ，這部分主要是再將</a:t>
            </a:r>
            <a:r>
              <a:rPr lang="en-US" altLang="zh-TW" sz="1050" baseline="0" dirty="0"/>
              <a:t>Market data</a:t>
            </a:r>
            <a:r>
              <a:rPr lang="zh-TW" altLang="en-US" sz="1050" baseline="0" dirty="0"/>
              <a:t>透過</a:t>
            </a:r>
            <a:r>
              <a:rPr lang="en-US" altLang="zh-TW" sz="1050" baseline="0" dirty="0" err="1"/>
              <a:t>Multicasted</a:t>
            </a:r>
            <a:r>
              <a:rPr lang="zh-TW" altLang="en-US" sz="1050" baseline="0" dirty="0"/>
              <a:t>的方式廣播出去給與</a:t>
            </a:r>
            <a:r>
              <a:rPr lang="en-US" altLang="zh-TW" sz="1050" baseline="0" dirty="0"/>
              <a:t>Feed handler</a:t>
            </a:r>
            <a:r>
              <a:rPr lang="zh-TW" altLang="en-US" sz="1050" baseline="0" dirty="0"/>
              <a:t>有連線的</a:t>
            </a:r>
            <a:r>
              <a:rPr lang="en-US" altLang="zh-TW" sz="1050" baseline="0" dirty="0"/>
              <a:t>Client</a:t>
            </a:r>
          </a:p>
          <a:p>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5</a:t>
            </a:fld>
            <a:endParaRPr lang="en-US" altLang="zh-TW"/>
          </a:p>
        </p:txBody>
      </p:sp>
    </p:spTree>
    <p:extLst>
      <p:ext uri="{BB962C8B-B14F-4D97-AF65-F5344CB8AC3E}">
        <p14:creationId xmlns:p14="http://schemas.microsoft.com/office/powerpoint/2010/main" val="17586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
            </a:r>
            <a:br>
              <a:rPr lang="zh-TW" altLang="en-US" dirty="0"/>
            </a:br>
            <a:r>
              <a:rPr kumimoji="1" lang="en-US" altLang="zh-TW" sz="1050" b="0" i="0" kern="1200" dirty="0">
                <a:solidFill>
                  <a:schemeClr val="tx1"/>
                </a:solidFill>
                <a:effectLst/>
                <a:latin typeface="Arial" charset="0"/>
                <a:ea typeface="新細明體" pitchFamily="18" charset="-120"/>
                <a:cs typeface="+mn-cs"/>
              </a:rPr>
              <a:t>FAST</a:t>
            </a:r>
            <a:r>
              <a:rPr kumimoji="1" lang="zh-TW" altLang="en-US" sz="1050" b="0" i="0" kern="1200" dirty="0">
                <a:solidFill>
                  <a:schemeClr val="tx1"/>
                </a:solidFill>
                <a:effectLst/>
                <a:latin typeface="Arial" charset="0"/>
                <a:ea typeface="新細明體" pitchFamily="18" charset="-120"/>
                <a:cs typeface="+mn-cs"/>
              </a:rPr>
              <a:t>是金融資訊交換協定有限公司</a:t>
            </a:r>
            <a:r>
              <a:rPr kumimoji="1" lang="en-US" altLang="zh-TW" sz="1050" b="0" i="0" kern="1200" dirty="0">
                <a:solidFill>
                  <a:schemeClr val="tx1"/>
                </a:solidFill>
                <a:effectLst/>
                <a:latin typeface="Arial" charset="0"/>
                <a:ea typeface="新細明體" pitchFamily="18" charset="-120"/>
                <a:cs typeface="+mn-cs"/>
              </a:rPr>
              <a:t>,</a:t>
            </a:r>
            <a:r>
              <a:rPr kumimoji="1" lang="zh-TW" altLang="en-US" sz="1050" b="0" i="0" kern="1200" dirty="0">
                <a:solidFill>
                  <a:schemeClr val="tx1"/>
                </a:solidFill>
                <a:effectLst/>
                <a:latin typeface="Arial" charset="0"/>
                <a:ea typeface="新細明體" pitchFamily="18" charset="-120"/>
                <a:cs typeface="+mn-cs"/>
              </a:rPr>
              <a:t>為了應付因程式交易（</a:t>
            </a:r>
            <a:r>
              <a:rPr kumimoji="1" lang="en-US" altLang="zh-TW" sz="1050" b="0" i="0" kern="1200" dirty="0">
                <a:solidFill>
                  <a:schemeClr val="tx1"/>
                </a:solidFill>
                <a:effectLst/>
                <a:latin typeface="Arial" charset="0"/>
                <a:ea typeface="新細明體" pitchFamily="18" charset="-120"/>
                <a:cs typeface="+mn-cs"/>
              </a:rPr>
              <a:t>algorithmic trading</a:t>
            </a:r>
            <a:r>
              <a:rPr kumimoji="1" lang="zh-TW" altLang="en-US" sz="1050" b="0" i="0" kern="1200" dirty="0">
                <a:solidFill>
                  <a:schemeClr val="tx1"/>
                </a:solidFill>
                <a:effectLst/>
                <a:latin typeface="Arial" charset="0"/>
                <a:ea typeface="新細明體" pitchFamily="18" charset="-120"/>
                <a:cs typeface="+mn-cs"/>
              </a:rPr>
              <a:t>）普遍化而導致的金融商品交易量暴增現象所設計的通訊協定兼壓縮技術。它的目標在於提供金融機構之間一個高負載量及低延遲的最佳化通訊環境。</a:t>
            </a:r>
            <a:r>
              <a:rPr kumimoji="1" lang="en-US" altLang="zh-TW" sz="1200" b="0" i="0" kern="1200" dirty="0">
                <a:solidFill>
                  <a:schemeClr val="tx1"/>
                </a:solidFill>
                <a:effectLst/>
                <a:latin typeface="Arial" charset="0"/>
                <a:ea typeface="新細明體" pitchFamily="18" charset="-120"/>
                <a:cs typeface="+mn-cs"/>
              </a:rPr>
              <a:t>2004</a:t>
            </a:r>
            <a:r>
              <a:rPr kumimoji="1" lang="zh-TW" altLang="en-US" sz="1200" b="0" i="0" kern="1200" dirty="0">
                <a:solidFill>
                  <a:schemeClr val="tx1"/>
                </a:solidFill>
                <a:effectLst/>
                <a:latin typeface="Arial" charset="0"/>
                <a:ea typeface="新細明體" pitchFamily="18" charset="-120"/>
                <a:cs typeface="+mn-cs"/>
              </a:rPr>
              <a:t>年十一月在紐約舉行的</a:t>
            </a:r>
            <a:r>
              <a:rPr kumimoji="1" lang="en-US" altLang="zh-TW" sz="1200" b="0" i="0" kern="1200" dirty="0">
                <a:solidFill>
                  <a:schemeClr val="tx1"/>
                </a:solidFill>
                <a:effectLst/>
                <a:latin typeface="Arial" charset="0"/>
                <a:ea typeface="新細明體" pitchFamily="18" charset="-120"/>
                <a:cs typeface="+mn-cs"/>
              </a:rPr>
              <a:t>FPL</a:t>
            </a:r>
            <a:r>
              <a:rPr kumimoji="1" lang="zh-TW" altLang="en-US" sz="1200" b="0" i="0" kern="1200" dirty="0">
                <a:solidFill>
                  <a:schemeClr val="tx1"/>
                </a:solidFill>
                <a:effectLst/>
                <a:latin typeface="Arial" charset="0"/>
                <a:ea typeface="新細明體" pitchFamily="18" charset="-120"/>
                <a:cs typeface="+mn-cs"/>
              </a:rPr>
              <a:t>會議中，討論到</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tag-value</a:t>
            </a:r>
            <a:r>
              <a:rPr kumimoji="1" lang="zh-TW" altLang="en-US" sz="1200" b="0" i="0" kern="1200" dirty="0">
                <a:solidFill>
                  <a:schemeClr val="tx1"/>
                </a:solidFill>
                <a:effectLst/>
                <a:latin typeface="Arial" charset="0"/>
                <a:ea typeface="新細明體" pitchFamily="18" charset="-120"/>
                <a:cs typeface="+mn-cs"/>
              </a:rPr>
              <a:t>訊息格式過於冗長，在處理上需消耗的時間遠高於傳統訊息格式。在分析金融交易資訊過程中，負責研發的小組發現此類資訊內容重覆性極高，因而設計出一套能有效移除重複內容的訊息壓縮演算規則，做為日後</a:t>
            </a:r>
            <a:r>
              <a:rPr kumimoji="1" lang="en-US" altLang="zh-TW" sz="1200" b="0" i="0" kern="1200" dirty="0">
                <a:solidFill>
                  <a:schemeClr val="tx1"/>
                </a:solidFill>
                <a:effectLst/>
                <a:latin typeface="Arial" charset="0"/>
                <a:ea typeface="新細明體" pitchFamily="18" charset="-120"/>
                <a:cs typeface="+mn-cs"/>
              </a:rPr>
              <a:t>FAST</a:t>
            </a:r>
            <a:r>
              <a:rPr kumimoji="1" lang="zh-TW" altLang="en-US" sz="1200" b="0" i="0" kern="1200" dirty="0">
                <a:solidFill>
                  <a:schemeClr val="tx1"/>
                </a:solidFill>
                <a:effectLst/>
                <a:latin typeface="Arial" charset="0"/>
                <a:ea typeface="新細明體" pitchFamily="18" charset="-120"/>
                <a:cs typeface="+mn-cs"/>
              </a:rPr>
              <a:t>協定的基礎。</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訊息格式為</a:t>
            </a:r>
            <a:r>
              <a:rPr kumimoji="1" lang="en-US" altLang="zh-TW" sz="1200" b="0" i="0" kern="1200" dirty="0">
                <a:solidFill>
                  <a:schemeClr val="tx1"/>
                </a:solidFill>
                <a:effectLst/>
                <a:latin typeface="Arial" charset="0"/>
                <a:ea typeface="新細明體" pitchFamily="18" charset="-120"/>
                <a:cs typeface="+mn-cs"/>
              </a:rPr>
              <a:t>Tag=Value</a:t>
            </a:r>
            <a:r>
              <a:rPr kumimoji="1" lang="zh-TW" altLang="en-US" sz="1200" b="0" i="0" kern="1200" dirty="0">
                <a:solidFill>
                  <a:schemeClr val="tx1"/>
                </a:solidFill>
                <a:effectLst/>
                <a:latin typeface="Arial" charset="0"/>
                <a:ea typeface="新細明體" pitchFamily="18" charset="-120"/>
                <a:cs typeface="+mn-cs"/>
              </a:rPr>
              <a:t>每種</a:t>
            </a:r>
            <a:r>
              <a:rPr kumimoji="1" lang="en-US" altLang="zh-TW" sz="1200" b="0" i="0" kern="1200" dirty="0">
                <a:solidFill>
                  <a:schemeClr val="tx1"/>
                </a:solidFill>
                <a:effectLst/>
                <a:latin typeface="Arial" charset="0"/>
                <a:ea typeface="新細明體" pitchFamily="18" charset="-120"/>
                <a:cs typeface="+mn-cs"/>
              </a:rPr>
              <a:t>Tag</a:t>
            </a:r>
            <a:r>
              <a:rPr kumimoji="1" lang="zh-TW" altLang="en-US" sz="1200" b="0" i="0" kern="1200" dirty="0">
                <a:solidFill>
                  <a:schemeClr val="tx1"/>
                </a:solidFill>
                <a:effectLst/>
                <a:latin typeface="Arial" charset="0"/>
                <a:ea typeface="新細明體" pitchFamily="18" charset="-120"/>
                <a:cs typeface="+mn-cs"/>
              </a:rPr>
              <a:t>是用來表示股票代號、股價、傳輸時間等等</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由於這種格式下雖然可讀性很高，但是會會造成每筆資料過長而造成網路頻寬負擔增加許多，因次為了解決資料長度問題而發展出</a:t>
            </a:r>
            <a:r>
              <a:rPr kumimoji="1" lang="en-US" altLang="zh-TW" sz="1200" b="0" i="0" kern="1200" dirty="0">
                <a:solidFill>
                  <a:schemeClr val="tx1"/>
                </a:solidFill>
                <a:effectLst/>
                <a:latin typeface="Arial" charset="0"/>
                <a:ea typeface="新細明體" pitchFamily="18" charset="-120"/>
                <a:cs typeface="+mn-cs"/>
              </a:rPr>
              <a:t>FAST(FIX Adapted for Streaming)</a:t>
            </a:r>
            <a:r>
              <a:rPr kumimoji="1" lang="zh-TW" altLang="en-US" sz="1200" b="0" i="0" kern="1200" dirty="0">
                <a:solidFill>
                  <a:schemeClr val="tx1"/>
                </a:solidFill>
                <a:effectLst/>
                <a:latin typeface="Arial" charset="0"/>
                <a:ea typeface="新細明體" pitchFamily="18" charset="-120"/>
                <a:cs typeface="+mn-cs"/>
              </a:rPr>
              <a:t>用來壓縮</a:t>
            </a:r>
            <a:r>
              <a:rPr kumimoji="1" lang="en-US" altLang="zh-TW" sz="1200" b="0" i="0" kern="1200" dirty="0">
                <a:solidFill>
                  <a:schemeClr val="tx1"/>
                </a:solidFill>
                <a:effectLst/>
                <a:latin typeface="Arial" charset="0"/>
                <a:ea typeface="新細明體" pitchFamily="18" charset="-120"/>
                <a:cs typeface="+mn-cs"/>
              </a:rPr>
              <a:t>FIX</a:t>
            </a:r>
            <a:r>
              <a:rPr kumimoji="1" lang="zh-TW" altLang="en-US" sz="1200" b="0" i="0" kern="1200" dirty="0">
                <a:solidFill>
                  <a:schemeClr val="tx1"/>
                </a:solidFill>
                <a:effectLst/>
                <a:latin typeface="Arial" charset="0"/>
                <a:ea typeface="新細明體" pitchFamily="18" charset="-120"/>
                <a:cs typeface="+mn-cs"/>
              </a:rPr>
              <a:t>訊息以提升傳輸效能。</a:t>
            </a:r>
            <a:r>
              <a:rPr lang="zh-TW" altLang="en-US" sz="1050" dirty="0"/>
              <a:t/>
            </a:r>
            <a:br>
              <a:rPr lang="zh-TW" altLang="en-US" sz="1050" dirty="0"/>
            </a:br>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6</a:t>
            </a:fld>
            <a:endParaRPr lang="en-US" altLang="zh-TW"/>
          </a:p>
        </p:txBody>
      </p:sp>
    </p:spTree>
    <p:extLst>
      <p:ext uri="{BB962C8B-B14F-4D97-AF65-F5344CB8AC3E}">
        <p14:creationId xmlns:p14="http://schemas.microsoft.com/office/powerpoint/2010/main" val="414913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7</a:t>
            </a:fld>
            <a:endParaRPr lang="en-US" altLang="zh-TW"/>
          </a:p>
        </p:txBody>
      </p:sp>
    </p:spTree>
    <p:extLst>
      <p:ext uri="{BB962C8B-B14F-4D97-AF65-F5344CB8AC3E}">
        <p14:creationId xmlns:p14="http://schemas.microsoft.com/office/powerpoint/2010/main" val="128913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050" baseline="0" dirty="0"/>
              <a:t>多條的</a:t>
            </a:r>
            <a:r>
              <a:rPr lang="en-US" altLang="zh-TW" sz="1050" baseline="0" dirty="0"/>
              <a:t>FAST message</a:t>
            </a:r>
            <a:r>
              <a:rPr lang="zh-TW" altLang="en-US" sz="1050" baseline="0" dirty="0"/>
              <a:t>被封裝在</a:t>
            </a:r>
            <a:r>
              <a:rPr lang="en-US" altLang="zh-TW" sz="1050" baseline="0" dirty="0"/>
              <a:t>1</a:t>
            </a:r>
            <a:r>
              <a:rPr lang="zh-TW" altLang="en-US" sz="1050" baseline="0" dirty="0"/>
              <a:t>條</a:t>
            </a:r>
            <a:r>
              <a:rPr lang="en-US" altLang="zh-TW" sz="1050" baseline="0" dirty="0"/>
              <a:t>UDP Frame</a:t>
            </a:r>
            <a:r>
              <a:rPr lang="zh-TW" altLang="en-US" sz="1050" baseline="0" dirty="0"/>
              <a:t>中，這些訊息並不包含任何</a:t>
            </a:r>
            <a:r>
              <a:rPr lang="en-US" altLang="zh-TW" sz="1050" baseline="0" dirty="0"/>
              <a:t>size</a:t>
            </a:r>
            <a:r>
              <a:rPr lang="zh-TW" altLang="en-US" sz="1050" baseline="0" dirty="0"/>
              <a:t> </a:t>
            </a:r>
            <a:r>
              <a:rPr lang="en-US" altLang="zh-TW" sz="1050" baseline="0" dirty="0"/>
              <a:t>information </a:t>
            </a:r>
            <a:r>
              <a:rPr lang="zh-TW" altLang="en-US" sz="1050" baseline="0" dirty="0"/>
              <a:t>且它們也不用定義自己的</a:t>
            </a:r>
            <a:r>
              <a:rPr lang="en-US" altLang="zh-TW" sz="1050" baseline="0" dirty="0"/>
              <a:t>Frame</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dirty="0"/>
              <a:t/>
            </a:r>
            <a:br>
              <a:rPr lang="zh-TW" altLang="en-US" sz="1050" dirty="0"/>
            </a:br>
            <a:r>
              <a:rPr kumimoji="1" lang="en-US" altLang="zh-TW" sz="900" b="0" i="0" kern="1200" dirty="0">
                <a:solidFill>
                  <a:schemeClr val="tx1"/>
                </a:solidFill>
                <a:effectLst/>
                <a:latin typeface="Arial" charset="0"/>
                <a:ea typeface="+mn-ea"/>
                <a:cs typeface="+mn-cs"/>
              </a:rPr>
              <a:t>FAST</a:t>
            </a:r>
            <a:r>
              <a:rPr kumimoji="1" lang="zh-TW" altLang="en-US" sz="900" b="0" i="0" kern="1200" dirty="0">
                <a:solidFill>
                  <a:schemeClr val="tx1"/>
                </a:solidFill>
                <a:effectLst/>
                <a:latin typeface="Arial" charset="0"/>
                <a:ea typeface="+mn-ea"/>
                <a:cs typeface="+mn-cs"/>
              </a:rPr>
              <a:t>是為了應付因程式交易（</a:t>
            </a:r>
            <a:r>
              <a:rPr kumimoji="1" lang="en-US" altLang="zh-TW" sz="900" b="0" i="0" kern="1200" dirty="0">
                <a:solidFill>
                  <a:schemeClr val="tx1"/>
                </a:solidFill>
                <a:effectLst/>
                <a:latin typeface="Arial" charset="0"/>
                <a:ea typeface="+mn-ea"/>
                <a:cs typeface="+mn-cs"/>
              </a:rPr>
              <a:t>algorithmic trading</a:t>
            </a:r>
            <a:r>
              <a:rPr kumimoji="1" lang="zh-TW" altLang="en-US" sz="900" b="0" i="0" kern="1200" dirty="0">
                <a:solidFill>
                  <a:schemeClr val="tx1"/>
                </a:solidFill>
                <a:effectLst/>
                <a:latin typeface="Arial" charset="0"/>
                <a:ea typeface="+mn-ea"/>
                <a:cs typeface="+mn-cs"/>
              </a:rPr>
              <a:t>）普遍化而導致的金融商品交易量暴增現象所設計的通訊協定兼壓縮技術。它的目標在於提供金融機構之間一個高負載量及低延遲的最佳化通訊環境。</a:t>
            </a:r>
            <a:r>
              <a:rPr kumimoji="1" lang="en-US" altLang="zh-TW" sz="1050" b="0" i="0" kern="1200" dirty="0">
                <a:solidFill>
                  <a:schemeClr val="tx1"/>
                </a:solidFill>
                <a:effectLst/>
                <a:latin typeface="Arial" charset="0"/>
                <a:ea typeface="+mn-ea"/>
                <a:cs typeface="+mn-cs"/>
              </a:rPr>
              <a:t>2004</a:t>
            </a:r>
            <a:r>
              <a:rPr kumimoji="1" lang="zh-TW" altLang="en-US" sz="1050" b="0" i="0" kern="1200" dirty="0">
                <a:solidFill>
                  <a:schemeClr val="tx1"/>
                </a:solidFill>
                <a:effectLst/>
                <a:latin typeface="Arial" charset="0"/>
                <a:ea typeface="+mn-ea"/>
                <a:cs typeface="+mn-cs"/>
              </a:rPr>
              <a:t>年十一月在紐約舉行的</a:t>
            </a:r>
            <a:r>
              <a:rPr kumimoji="1" lang="en-US" altLang="zh-TW" sz="1050" b="0" i="0" kern="1200" dirty="0">
                <a:solidFill>
                  <a:schemeClr val="tx1"/>
                </a:solidFill>
                <a:effectLst/>
                <a:latin typeface="Arial" charset="0"/>
                <a:ea typeface="+mn-ea"/>
                <a:cs typeface="+mn-cs"/>
              </a:rPr>
              <a:t>FPL</a:t>
            </a:r>
            <a:r>
              <a:rPr kumimoji="1" lang="zh-TW" altLang="en-US" sz="1050" b="0" i="0" kern="1200" dirty="0">
                <a:solidFill>
                  <a:schemeClr val="tx1"/>
                </a:solidFill>
                <a:effectLst/>
                <a:latin typeface="Arial" charset="0"/>
                <a:ea typeface="+mn-ea"/>
                <a:cs typeface="+mn-cs"/>
              </a:rPr>
              <a:t>會議中，討論到</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的</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訊息格式過於冗長，在處理上需消耗的時間遠高於傳統訊息格式。在分析金融交易資訊過程中，負責研發的小組發現此類資訊內容重覆性極高，因而設計出一套能有效移除重複內容的訊息壓縮演算規則，做為日後</a:t>
            </a:r>
            <a:r>
              <a:rPr kumimoji="1" lang="en-US" altLang="zh-TW" sz="1050" b="0" i="0" kern="1200" dirty="0">
                <a:solidFill>
                  <a:schemeClr val="tx1"/>
                </a:solidFill>
                <a:effectLst/>
                <a:latin typeface="Arial" charset="0"/>
                <a:ea typeface="+mn-ea"/>
                <a:cs typeface="+mn-cs"/>
              </a:rPr>
              <a:t>FAST</a:t>
            </a:r>
            <a:r>
              <a:rPr kumimoji="1" lang="zh-TW" altLang="en-US" sz="1050" b="0" i="0" kern="1200" dirty="0">
                <a:solidFill>
                  <a:schemeClr val="tx1"/>
                </a:solidFill>
                <a:effectLst/>
                <a:latin typeface="Arial" charset="0"/>
                <a:ea typeface="+mn-ea"/>
                <a:cs typeface="+mn-cs"/>
              </a:rPr>
              <a:t>協定的基礎。</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訊息格式為</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每種</a:t>
            </a:r>
            <a:r>
              <a:rPr kumimoji="1" lang="en-US" altLang="zh-TW" sz="1050" b="0" i="0" kern="1200" dirty="0">
                <a:solidFill>
                  <a:schemeClr val="tx1"/>
                </a:solidFill>
                <a:effectLst/>
                <a:latin typeface="Arial" charset="0"/>
                <a:ea typeface="+mn-ea"/>
                <a:cs typeface="+mn-cs"/>
              </a:rPr>
              <a:t>Tag</a:t>
            </a:r>
            <a:r>
              <a:rPr kumimoji="1" lang="zh-TW" altLang="en-US" sz="1050" b="0" i="0" kern="1200" dirty="0">
                <a:solidFill>
                  <a:schemeClr val="tx1"/>
                </a:solidFill>
                <a:effectLst/>
                <a:latin typeface="Arial" charset="0"/>
                <a:ea typeface="+mn-ea"/>
                <a:cs typeface="+mn-cs"/>
              </a:rPr>
              <a:t>是用來表示股票代號、股價、傳輸時間等等</a:t>
            </a:r>
            <a:r>
              <a:rPr kumimoji="1" lang="en-US" altLang="zh-TW" sz="1050" b="0" i="0" kern="1200" dirty="0">
                <a:solidFill>
                  <a:schemeClr val="tx1"/>
                </a:solidFill>
                <a:effectLst/>
                <a:latin typeface="Arial" charset="0"/>
                <a:ea typeface="+mn-ea"/>
                <a:cs typeface="+mn-cs"/>
              </a:rPr>
              <a:t>…</a:t>
            </a:r>
            <a:r>
              <a:rPr kumimoji="1" lang="zh-TW" altLang="en-US" sz="1050" b="0" i="0" kern="1200" dirty="0">
                <a:solidFill>
                  <a:schemeClr val="tx1"/>
                </a:solidFill>
                <a:effectLst/>
                <a:latin typeface="Arial" charset="0"/>
                <a:ea typeface="+mn-ea"/>
                <a:cs typeface="+mn-cs"/>
              </a:rPr>
              <a:t>由於這種格式下雖然可讀性很高，但是會會造成每筆資料過長而造成網路頻寬負擔增加許多，因次為了解決資料長度問題而發展出</a:t>
            </a:r>
            <a:r>
              <a:rPr kumimoji="1" lang="en-US" altLang="zh-TW" sz="1050" b="0" i="0" kern="1200" dirty="0">
                <a:solidFill>
                  <a:schemeClr val="tx1"/>
                </a:solidFill>
                <a:effectLst/>
                <a:latin typeface="Arial" charset="0"/>
                <a:ea typeface="+mn-ea"/>
                <a:cs typeface="+mn-cs"/>
              </a:rPr>
              <a:t>FAST(FIX Adapted for Streaming)</a:t>
            </a:r>
            <a:r>
              <a:rPr kumimoji="1" lang="zh-TW" altLang="en-US" sz="1050" b="0" i="0" kern="1200" dirty="0">
                <a:solidFill>
                  <a:schemeClr val="tx1"/>
                </a:solidFill>
                <a:effectLst/>
                <a:latin typeface="Arial" charset="0"/>
                <a:ea typeface="+mn-ea"/>
                <a:cs typeface="+mn-cs"/>
              </a:rPr>
              <a:t>用來壓縮</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訊息以提升傳輸效能。</a:t>
            </a:r>
            <a:r>
              <a:rPr lang="zh-TW" altLang="en-US" sz="900" dirty="0"/>
              <a:t/>
            </a:r>
            <a:br>
              <a:rPr lang="zh-TW" altLang="en-US" sz="900" dirty="0"/>
            </a:br>
            <a:endParaRPr lang="en-US" altLang="zh-TW" sz="900" baseline="0" dirty="0"/>
          </a:p>
          <a:p>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8</a:t>
            </a:fld>
            <a:endParaRPr lang="en-US" altLang="zh-TW"/>
          </a:p>
        </p:txBody>
      </p:sp>
    </p:spTree>
    <p:extLst>
      <p:ext uri="{BB962C8B-B14F-4D97-AF65-F5344CB8AC3E}">
        <p14:creationId xmlns:p14="http://schemas.microsoft.com/office/powerpoint/2010/main" val="268784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050" baseline="0" dirty="0"/>
              <a:t>多條的</a:t>
            </a:r>
            <a:r>
              <a:rPr lang="en-US" altLang="zh-TW" sz="1050" baseline="0" dirty="0"/>
              <a:t>FAST message</a:t>
            </a:r>
            <a:r>
              <a:rPr lang="zh-TW" altLang="en-US" sz="1050" baseline="0" dirty="0"/>
              <a:t>被封裝在</a:t>
            </a:r>
            <a:r>
              <a:rPr lang="en-US" altLang="zh-TW" sz="1050" baseline="0" dirty="0"/>
              <a:t>1</a:t>
            </a:r>
            <a:r>
              <a:rPr lang="zh-TW" altLang="en-US" sz="1050" baseline="0" dirty="0"/>
              <a:t>條</a:t>
            </a:r>
            <a:r>
              <a:rPr lang="en-US" altLang="zh-TW" sz="1050" baseline="0" dirty="0"/>
              <a:t>UDP Frame</a:t>
            </a:r>
            <a:r>
              <a:rPr lang="zh-TW" altLang="en-US" sz="1050" baseline="0" dirty="0"/>
              <a:t>中，這些訊息並不包含任何</a:t>
            </a:r>
            <a:r>
              <a:rPr lang="en-US" altLang="zh-TW" sz="1050" baseline="0" dirty="0"/>
              <a:t>size</a:t>
            </a:r>
            <a:r>
              <a:rPr lang="zh-TW" altLang="en-US" sz="1050" baseline="0" dirty="0"/>
              <a:t> </a:t>
            </a:r>
            <a:r>
              <a:rPr lang="en-US" altLang="zh-TW" sz="1050" baseline="0" dirty="0"/>
              <a:t>information </a:t>
            </a:r>
            <a:r>
              <a:rPr lang="zh-TW" altLang="en-US" sz="1050" baseline="0" dirty="0"/>
              <a:t>且它們也不用定義自己的</a:t>
            </a:r>
            <a:r>
              <a:rPr lang="en-US" altLang="zh-TW" sz="1050" baseline="0" dirty="0"/>
              <a:t>Frame</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dirty="0"/>
              <a:t/>
            </a:r>
            <a:br>
              <a:rPr lang="zh-TW" altLang="en-US" sz="1050" dirty="0"/>
            </a:br>
            <a:r>
              <a:rPr kumimoji="1" lang="en-US" altLang="zh-TW" sz="900" b="0" i="0" kern="1200" dirty="0">
                <a:solidFill>
                  <a:schemeClr val="tx1"/>
                </a:solidFill>
                <a:effectLst/>
                <a:latin typeface="Arial" charset="0"/>
                <a:ea typeface="+mn-ea"/>
                <a:cs typeface="+mn-cs"/>
              </a:rPr>
              <a:t>FAST</a:t>
            </a:r>
            <a:r>
              <a:rPr kumimoji="1" lang="zh-TW" altLang="en-US" sz="900" b="0" i="0" kern="1200" dirty="0">
                <a:solidFill>
                  <a:schemeClr val="tx1"/>
                </a:solidFill>
                <a:effectLst/>
                <a:latin typeface="Arial" charset="0"/>
                <a:ea typeface="+mn-ea"/>
                <a:cs typeface="+mn-cs"/>
              </a:rPr>
              <a:t>是為了應付因程式交易（</a:t>
            </a:r>
            <a:r>
              <a:rPr kumimoji="1" lang="en-US" altLang="zh-TW" sz="900" b="0" i="0" kern="1200" dirty="0">
                <a:solidFill>
                  <a:schemeClr val="tx1"/>
                </a:solidFill>
                <a:effectLst/>
                <a:latin typeface="Arial" charset="0"/>
                <a:ea typeface="+mn-ea"/>
                <a:cs typeface="+mn-cs"/>
              </a:rPr>
              <a:t>algorithmic trading</a:t>
            </a:r>
            <a:r>
              <a:rPr kumimoji="1" lang="zh-TW" altLang="en-US" sz="900" b="0" i="0" kern="1200" dirty="0">
                <a:solidFill>
                  <a:schemeClr val="tx1"/>
                </a:solidFill>
                <a:effectLst/>
                <a:latin typeface="Arial" charset="0"/>
                <a:ea typeface="+mn-ea"/>
                <a:cs typeface="+mn-cs"/>
              </a:rPr>
              <a:t>）普遍化而導致的金融商品交易量暴增現象所設計的通訊協定兼壓縮技術。它的目標在於提供金融機構之間一個高負載量及低延遲的最佳化通訊環境。</a:t>
            </a:r>
            <a:r>
              <a:rPr kumimoji="1" lang="en-US" altLang="zh-TW" sz="1050" b="0" i="0" kern="1200" dirty="0">
                <a:solidFill>
                  <a:schemeClr val="tx1"/>
                </a:solidFill>
                <a:effectLst/>
                <a:latin typeface="Arial" charset="0"/>
                <a:ea typeface="+mn-ea"/>
                <a:cs typeface="+mn-cs"/>
              </a:rPr>
              <a:t>2004</a:t>
            </a:r>
            <a:r>
              <a:rPr kumimoji="1" lang="zh-TW" altLang="en-US" sz="1050" b="0" i="0" kern="1200" dirty="0">
                <a:solidFill>
                  <a:schemeClr val="tx1"/>
                </a:solidFill>
                <a:effectLst/>
                <a:latin typeface="Arial" charset="0"/>
                <a:ea typeface="+mn-ea"/>
                <a:cs typeface="+mn-cs"/>
              </a:rPr>
              <a:t>年十一月在紐約舉行的</a:t>
            </a:r>
            <a:r>
              <a:rPr kumimoji="1" lang="en-US" altLang="zh-TW" sz="1050" b="0" i="0" kern="1200" dirty="0">
                <a:solidFill>
                  <a:schemeClr val="tx1"/>
                </a:solidFill>
                <a:effectLst/>
                <a:latin typeface="Arial" charset="0"/>
                <a:ea typeface="+mn-ea"/>
                <a:cs typeface="+mn-cs"/>
              </a:rPr>
              <a:t>FPL</a:t>
            </a:r>
            <a:r>
              <a:rPr kumimoji="1" lang="zh-TW" altLang="en-US" sz="1050" b="0" i="0" kern="1200" dirty="0">
                <a:solidFill>
                  <a:schemeClr val="tx1"/>
                </a:solidFill>
                <a:effectLst/>
                <a:latin typeface="Arial" charset="0"/>
                <a:ea typeface="+mn-ea"/>
                <a:cs typeface="+mn-cs"/>
              </a:rPr>
              <a:t>會議中，討論到</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的</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訊息格式過於冗長，在處理上需消耗的時間遠高於傳統訊息格式。在分析金融交易資訊過程中，負責研發的小組發現此類資訊內容重覆性極高，因而設計出一套能有效移除重複內容的訊息壓縮演算規則，做為日後</a:t>
            </a:r>
            <a:r>
              <a:rPr kumimoji="1" lang="en-US" altLang="zh-TW" sz="1050" b="0" i="0" kern="1200" dirty="0">
                <a:solidFill>
                  <a:schemeClr val="tx1"/>
                </a:solidFill>
                <a:effectLst/>
                <a:latin typeface="Arial" charset="0"/>
                <a:ea typeface="+mn-ea"/>
                <a:cs typeface="+mn-cs"/>
              </a:rPr>
              <a:t>FAST</a:t>
            </a:r>
            <a:r>
              <a:rPr kumimoji="1" lang="zh-TW" altLang="en-US" sz="1050" b="0" i="0" kern="1200" dirty="0">
                <a:solidFill>
                  <a:schemeClr val="tx1"/>
                </a:solidFill>
                <a:effectLst/>
                <a:latin typeface="Arial" charset="0"/>
                <a:ea typeface="+mn-ea"/>
                <a:cs typeface="+mn-cs"/>
              </a:rPr>
              <a:t>協定的基礎。</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訊息格式為</a:t>
            </a:r>
            <a:r>
              <a:rPr kumimoji="1" lang="en-US" altLang="zh-TW" sz="1050" b="0" i="0" kern="1200" dirty="0">
                <a:solidFill>
                  <a:schemeClr val="tx1"/>
                </a:solidFill>
                <a:effectLst/>
                <a:latin typeface="Arial" charset="0"/>
                <a:ea typeface="+mn-ea"/>
                <a:cs typeface="+mn-cs"/>
              </a:rPr>
              <a:t>Tag=Value</a:t>
            </a:r>
            <a:r>
              <a:rPr kumimoji="1" lang="zh-TW" altLang="en-US" sz="1050" b="0" i="0" kern="1200" dirty="0">
                <a:solidFill>
                  <a:schemeClr val="tx1"/>
                </a:solidFill>
                <a:effectLst/>
                <a:latin typeface="Arial" charset="0"/>
                <a:ea typeface="+mn-ea"/>
                <a:cs typeface="+mn-cs"/>
              </a:rPr>
              <a:t>每種</a:t>
            </a:r>
            <a:r>
              <a:rPr kumimoji="1" lang="en-US" altLang="zh-TW" sz="1050" b="0" i="0" kern="1200" dirty="0">
                <a:solidFill>
                  <a:schemeClr val="tx1"/>
                </a:solidFill>
                <a:effectLst/>
                <a:latin typeface="Arial" charset="0"/>
                <a:ea typeface="+mn-ea"/>
                <a:cs typeface="+mn-cs"/>
              </a:rPr>
              <a:t>Tag</a:t>
            </a:r>
            <a:r>
              <a:rPr kumimoji="1" lang="zh-TW" altLang="en-US" sz="1050" b="0" i="0" kern="1200" dirty="0">
                <a:solidFill>
                  <a:schemeClr val="tx1"/>
                </a:solidFill>
                <a:effectLst/>
                <a:latin typeface="Arial" charset="0"/>
                <a:ea typeface="+mn-ea"/>
                <a:cs typeface="+mn-cs"/>
              </a:rPr>
              <a:t>是用來表示股票代號、股價、傳輸時間等等</a:t>
            </a:r>
            <a:r>
              <a:rPr kumimoji="1" lang="en-US" altLang="zh-TW" sz="1050" b="0" i="0" kern="1200" dirty="0">
                <a:solidFill>
                  <a:schemeClr val="tx1"/>
                </a:solidFill>
                <a:effectLst/>
                <a:latin typeface="Arial" charset="0"/>
                <a:ea typeface="+mn-ea"/>
                <a:cs typeface="+mn-cs"/>
              </a:rPr>
              <a:t>…</a:t>
            </a:r>
            <a:r>
              <a:rPr kumimoji="1" lang="zh-TW" altLang="en-US" sz="1050" b="0" i="0" kern="1200" dirty="0">
                <a:solidFill>
                  <a:schemeClr val="tx1"/>
                </a:solidFill>
                <a:effectLst/>
                <a:latin typeface="Arial" charset="0"/>
                <a:ea typeface="+mn-ea"/>
                <a:cs typeface="+mn-cs"/>
              </a:rPr>
              <a:t>由於這種格式下雖然可讀性很高，但是會會造成每筆資料過長而造成網路頻寬負擔增加許多，因次為了解決資料長度問題而發展出</a:t>
            </a:r>
            <a:r>
              <a:rPr kumimoji="1" lang="en-US" altLang="zh-TW" sz="1050" b="0" i="0" kern="1200" dirty="0">
                <a:solidFill>
                  <a:schemeClr val="tx1"/>
                </a:solidFill>
                <a:effectLst/>
                <a:latin typeface="Arial" charset="0"/>
                <a:ea typeface="+mn-ea"/>
                <a:cs typeface="+mn-cs"/>
              </a:rPr>
              <a:t>FAST(FIX Adapted for Streaming)</a:t>
            </a:r>
            <a:r>
              <a:rPr kumimoji="1" lang="zh-TW" altLang="en-US" sz="1050" b="0" i="0" kern="1200" dirty="0">
                <a:solidFill>
                  <a:schemeClr val="tx1"/>
                </a:solidFill>
                <a:effectLst/>
                <a:latin typeface="Arial" charset="0"/>
                <a:ea typeface="+mn-ea"/>
                <a:cs typeface="+mn-cs"/>
              </a:rPr>
              <a:t>用來壓縮</a:t>
            </a:r>
            <a:r>
              <a:rPr kumimoji="1" lang="en-US" altLang="zh-TW" sz="1050" b="0" i="0" kern="1200" dirty="0">
                <a:solidFill>
                  <a:schemeClr val="tx1"/>
                </a:solidFill>
                <a:effectLst/>
                <a:latin typeface="Arial" charset="0"/>
                <a:ea typeface="+mn-ea"/>
                <a:cs typeface="+mn-cs"/>
              </a:rPr>
              <a:t>FIX</a:t>
            </a:r>
            <a:r>
              <a:rPr kumimoji="1" lang="zh-TW" altLang="en-US" sz="1050" b="0" i="0" kern="1200" dirty="0">
                <a:solidFill>
                  <a:schemeClr val="tx1"/>
                </a:solidFill>
                <a:effectLst/>
                <a:latin typeface="Arial" charset="0"/>
                <a:ea typeface="+mn-ea"/>
                <a:cs typeface="+mn-cs"/>
              </a:rPr>
              <a:t>訊息以提升傳輸效能。</a:t>
            </a:r>
            <a:r>
              <a:rPr lang="zh-TW" altLang="en-US" sz="900" dirty="0"/>
              <a:t/>
            </a:r>
            <a:br>
              <a:rPr lang="zh-TW" altLang="en-US" sz="900" dirty="0"/>
            </a:br>
            <a:endParaRPr lang="en-US" altLang="zh-TW" sz="900" baseline="0" dirty="0"/>
          </a:p>
          <a:p>
            <a:endParaRPr lang="en-US" altLang="zh-TW" sz="1050" baseline="0" dirty="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2017/9/20</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9</a:t>
            </a:fld>
            <a:endParaRPr lang="en-US" altLang="zh-TW"/>
          </a:p>
        </p:txBody>
      </p:sp>
    </p:spTree>
    <p:extLst>
      <p:ext uri="{BB962C8B-B14F-4D97-AF65-F5344CB8AC3E}">
        <p14:creationId xmlns:p14="http://schemas.microsoft.com/office/powerpoint/2010/main" val="204559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algn="ctr" fontAlgn="base">
              <a:spcBef>
                <a:spcPct val="0"/>
              </a:spcBef>
              <a:spcAft>
                <a:spcPct val="0"/>
              </a:spcAft>
              <a:defRPr/>
            </a:pPr>
            <a:endParaRPr lang="zh-TW" altLang="zh-TW" sz="2400">
              <a:solidFill>
                <a:srgbClr val="000000"/>
              </a:solidFill>
              <a:latin typeface="Times New Roman" pitchFamily="18" charset="0"/>
            </a:endParaRPr>
          </a:p>
        </p:txBody>
      </p:sp>
      <p:sp>
        <p:nvSpPr>
          <p:cNvPr id="5" name="AutoShape 3"/>
          <p:cNvSpPr>
            <a:spLocks noChangeArrowheads="1"/>
          </p:cNvSpPr>
          <p:nvPr/>
        </p:nvSpPr>
        <p:spPr bwMode="white">
          <a:xfrm>
            <a:off x="436035" y="488950"/>
            <a:ext cx="11247967" cy="4768850"/>
          </a:xfrm>
          <a:prstGeom prst="roundRect">
            <a:avLst>
              <a:gd name="adj" fmla="val 731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lang="zh-TW" altLang="zh-TW" sz="2400">
              <a:solidFill>
                <a:srgbClr val="000000"/>
              </a:solidFill>
              <a:latin typeface="Times New Roman" pitchFamily="18" charset="0"/>
            </a:endParaRPr>
          </a:p>
        </p:txBody>
      </p:sp>
      <p:sp>
        <p:nvSpPr>
          <p:cNvPr id="6"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base">
              <a:spcBef>
                <a:spcPct val="0"/>
              </a:spcBef>
              <a:spcAft>
                <a:spcPct val="0"/>
              </a:spcAft>
              <a:defRPr/>
            </a:pPr>
            <a:endParaRPr lang="zh-TW" altLang="zh-TW" sz="1800">
              <a:solidFill>
                <a:srgbClr val="000000"/>
              </a:solidFill>
            </a:endParaRPr>
          </a:p>
        </p:txBody>
      </p:sp>
      <p:sp>
        <p:nvSpPr>
          <p:cNvPr id="100357"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zh-TW" altLang="en-US"/>
              <a:t>按一下以編輯母片標題樣式</a:t>
            </a:r>
          </a:p>
        </p:txBody>
      </p:sp>
      <p:sp>
        <p:nvSpPr>
          <p:cNvPr id="100358"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zh-TW" altLang="en-US"/>
              <a:t>按一下以編輯母片副標題樣式</a:t>
            </a:r>
          </a:p>
        </p:txBody>
      </p:sp>
      <p:sp>
        <p:nvSpPr>
          <p:cNvPr id="7" name="Rectangle 7"/>
          <p:cNvSpPr>
            <a:spLocks noGrp="1" noChangeArrowheads="1"/>
          </p:cNvSpPr>
          <p:nvPr>
            <p:ph type="dt" sz="half" idx="10"/>
          </p:nvPr>
        </p:nvSpPr>
        <p:spPr/>
        <p:txBody>
          <a:bodyPr/>
          <a:lstStyle>
            <a:lvl1pPr>
              <a:defRPr/>
            </a:lvl1pPr>
          </a:lstStyle>
          <a:p>
            <a:pPr>
              <a:defRPr/>
            </a:pPr>
            <a:fld id="{0049C1BB-CC7F-46DA-99A5-D098110A1986}" type="datetime1">
              <a:rPr lang="zh-TW" altLang="en-US" smtClean="0">
                <a:solidFill>
                  <a:srgbClr val="000000"/>
                </a:solidFill>
              </a:rPr>
              <a:pPr>
                <a:defRPr/>
              </a:pPr>
              <a:t>2017/9/20</a:t>
            </a:fld>
            <a:endParaRPr lang="en-US" altLang="zh-TW">
              <a:solidFill>
                <a:srgbClr val="000000"/>
              </a:solidFill>
            </a:endParaRPr>
          </a:p>
        </p:txBody>
      </p:sp>
      <p:sp>
        <p:nvSpPr>
          <p:cNvPr id="8" name="Rectangle 8"/>
          <p:cNvSpPr>
            <a:spLocks noGrp="1" noChangeArrowheads="1"/>
          </p:cNvSpPr>
          <p:nvPr>
            <p:ph type="ftr" sz="quarter" idx="11"/>
          </p:nvPr>
        </p:nvSpPr>
        <p:spPr>
          <a:xfrm>
            <a:off x="3790953" y="6308725"/>
            <a:ext cx="5378449" cy="457200"/>
          </a:xfrm>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9" name="Rectangle 9"/>
          <p:cNvSpPr>
            <a:spLocks noGrp="1" noChangeArrowheads="1"/>
          </p:cNvSpPr>
          <p:nvPr>
            <p:ph type="sldNum" sz="quarter" idx="12"/>
          </p:nvPr>
        </p:nvSpPr>
        <p:spPr/>
        <p:txBody>
          <a:bodyPr/>
          <a:lstStyle>
            <a:lvl1pPr>
              <a:defRPr/>
            </a:lvl1pPr>
          </a:lstStyle>
          <a:p>
            <a:pPr>
              <a:defRPr/>
            </a:pPr>
            <a:fld id="{0BCB51B4-183E-4E10-982A-F8ADEB5677E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509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8C642492-EE79-40F6-99D3-4F021E9C22AE}" type="datetime1">
              <a:rPr lang="zh-TW" altLang="en-US" smtClean="0">
                <a:solidFill>
                  <a:srgbClr val="000000"/>
                </a:solidFill>
              </a:rPr>
              <a:pPr>
                <a:defRPr/>
              </a:pPr>
              <a:t>2017/9/20</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2B5E40B2-F2AD-41DE-B708-423A882E3E6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0709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12200" y="549277"/>
            <a:ext cx="2565401" cy="53943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16001" y="549277"/>
            <a:ext cx="7493001" cy="53943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C37EBE28-ED62-4873-9AC6-4FE5350B9595}" type="datetime1">
              <a:rPr lang="zh-TW" altLang="en-US" smtClean="0">
                <a:solidFill>
                  <a:srgbClr val="000000"/>
                </a:solidFill>
              </a:rPr>
              <a:pPr>
                <a:defRPr/>
              </a:pPr>
              <a:t>2017/9/20</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0DC5751B-C4D5-439A-9FDB-E9D5E174AEE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8218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16000" y="549276"/>
            <a:ext cx="10261600" cy="592138"/>
          </a:xfrm>
        </p:spPr>
        <p:txBody>
          <a:bodyPr/>
          <a:lstStyle/>
          <a:p>
            <a:r>
              <a:rPr lang="zh-TW" altLang="en-US"/>
              <a:t>按一下以編輯母片標題樣式</a:t>
            </a:r>
          </a:p>
        </p:txBody>
      </p:sp>
      <p:sp>
        <p:nvSpPr>
          <p:cNvPr id="3" name="文字版面配置區 2"/>
          <p:cNvSpPr>
            <a:spLocks noGrp="1"/>
          </p:cNvSpPr>
          <p:nvPr>
            <p:ph type="body" sz="half" idx="1"/>
          </p:nvPr>
        </p:nvSpPr>
        <p:spPr>
          <a:xfrm>
            <a:off x="1016001" y="1412877"/>
            <a:ext cx="50292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48401" y="1412877"/>
            <a:ext cx="50292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19E0BB31-B9B3-4B9B-9B91-1546B443FD92}" type="datetime1">
              <a:rPr lang="zh-TW" altLang="en-US" smtClean="0">
                <a:solidFill>
                  <a:srgbClr val="000000"/>
                </a:solidFill>
              </a:rPr>
              <a:pPr>
                <a:defRPr/>
              </a:pPr>
              <a:t>2017/9/20</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63BC4CF7-5A6C-4E33-AF9B-9B794BC35C5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810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16000" y="549276"/>
            <a:ext cx="10261600" cy="592138"/>
          </a:xfrm>
        </p:spPr>
        <p:txBody>
          <a:bodyPr/>
          <a:lstStyle/>
          <a:p>
            <a:r>
              <a:rPr lang="zh-TW" altLang="en-US"/>
              <a:t>按一下以編輯母片標題樣式</a:t>
            </a:r>
          </a:p>
        </p:txBody>
      </p:sp>
      <p:sp>
        <p:nvSpPr>
          <p:cNvPr id="3" name="表格版面配置區 2"/>
          <p:cNvSpPr>
            <a:spLocks noGrp="1"/>
          </p:cNvSpPr>
          <p:nvPr>
            <p:ph type="tbl" idx="1"/>
          </p:nvPr>
        </p:nvSpPr>
        <p:spPr>
          <a:xfrm>
            <a:off x="1016000" y="1412877"/>
            <a:ext cx="10261600" cy="4530725"/>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A134E8B7-DE7C-434C-957D-2AE962B037C6}" type="datetime1">
              <a:rPr lang="zh-TW" altLang="en-US" smtClean="0">
                <a:solidFill>
                  <a:srgbClr val="000000"/>
                </a:solidFill>
              </a:rPr>
              <a:pPr>
                <a:defRPr/>
              </a:pPr>
              <a:t>2017/9/20</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FE206739-5A2B-4FCC-802F-EF5B5483D62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8810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p:cNvSpPr>
            <a:spLocks noGrp="1" noChangeArrowheads="1"/>
          </p:cNvSpPr>
          <p:nvPr>
            <p:ph type="dt" sz="half" idx="10"/>
          </p:nvPr>
        </p:nvSpPr>
        <p:spPr>
          <a:ln/>
        </p:spPr>
        <p:txBody>
          <a:bodyPr/>
          <a:lstStyle>
            <a:lvl1pPr>
              <a:defRPr/>
            </a:lvl1pPr>
          </a:lstStyle>
          <a:p>
            <a:pPr>
              <a:defRPr/>
            </a:pPr>
            <a:fld id="{D93821BB-8ED8-494E-BE36-EADEE5CE46D0}" type="datetime1">
              <a:rPr lang="zh-TW" altLang="en-US" smtClean="0">
                <a:solidFill>
                  <a:srgbClr val="000000"/>
                </a:solidFill>
              </a:rPr>
              <a:pPr>
                <a:defRPr/>
              </a:pPr>
              <a:t>2017/9/20</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D82417B9-C3C6-45E8-B121-E6A60661C77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0656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E133F7A5-D921-4307-AC71-0F32C57B182D}" type="datetime1">
              <a:rPr lang="zh-TW" altLang="en-US" smtClean="0">
                <a:solidFill>
                  <a:srgbClr val="000000"/>
                </a:solidFill>
              </a:rPr>
              <a:pPr>
                <a:defRPr/>
              </a:pPr>
              <a:t>2017/9/20</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AE4B5D36-B64F-491A-913F-77E371D2C53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234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16001" y="1412877"/>
            <a:ext cx="5029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48401" y="1412877"/>
            <a:ext cx="5029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6ACFBBB9-3F57-4C5C-A141-24853308D6E4}" type="datetime1">
              <a:rPr lang="zh-TW" altLang="en-US" smtClean="0">
                <a:solidFill>
                  <a:srgbClr val="000000"/>
                </a:solidFill>
              </a:rPr>
              <a:pPr>
                <a:defRPr/>
              </a:pPr>
              <a:t>2017/9/20</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EACF3CAA-E36D-414D-8A16-B907A847104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789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A5AE8E29-0FAA-4A84-A867-9DDF23519EBB}" type="datetime1">
              <a:rPr lang="zh-TW" altLang="en-US" smtClean="0">
                <a:solidFill>
                  <a:srgbClr val="000000"/>
                </a:solidFill>
              </a:rPr>
              <a:pPr>
                <a:defRPr/>
              </a:pPr>
              <a:t>2017/9/20</a:t>
            </a:fld>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9" name="Rectangle 6"/>
          <p:cNvSpPr>
            <a:spLocks noGrp="1" noChangeArrowheads="1"/>
          </p:cNvSpPr>
          <p:nvPr>
            <p:ph type="sldNum" sz="quarter" idx="12"/>
          </p:nvPr>
        </p:nvSpPr>
        <p:spPr>
          <a:ln/>
        </p:spPr>
        <p:txBody>
          <a:bodyPr/>
          <a:lstStyle>
            <a:lvl1pPr>
              <a:defRPr/>
            </a:lvl1pPr>
          </a:lstStyle>
          <a:p>
            <a:pPr>
              <a:defRPr/>
            </a:pPr>
            <a:fld id="{73CD90CF-0DEC-452B-AC18-876881A061F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9650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0C4C9F8F-E5DD-44A0-AE53-8028C9648465}" type="datetime1">
              <a:rPr lang="zh-TW" altLang="en-US" smtClean="0">
                <a:solidFill>
                  <a:srgbClr val="000000"/>
                </a:solidFill>
              </a:rPr>
              <a:pPr>
                <a:defRPr/>
              </a:pPr>
              <a:t>2017/9/20</a:t>
            </a:fld>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5" name="Rectangle 6"/>
          <p:cNvSpPr>
            <a:spLocks noGrp="1" noChangeArrowheads="1"/>
          </p:cNvSpPr>
          <p:nvPr>
            <p:ph type="sldNum" sz="quarter" idx="12"/>
          </p:nvPr>
        </p:nvSpPr>
        <p:spPr>
          <a:ln/>
        </p:spPr>
        <p:txBody>
          <a:bodyPr/>
          <a:lstStyle>
            <a:lvl1pPr>
              <a:defRPr/>
            </a:lvl1pPr>
          </a:lstStyle>
          <a:p>
            <a:pPr>
              <a:defRPr/>
            </a:pPr>
            <a:fld id="{07D557EE-1DC8-4293-B19C-2AA58BACF48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147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547B45-F4A3-4B7A-B411-23D3909100BB}" type="datetime1">
              <a:rPr lang="zh-TW" altLang="en-US" smtClean="0">
                <a:solidFill>
                  <a:srgbClr val="000000"/>
                </a:solidFill>
              </a:rPr>
              <a:pPr>
                <a:defRPr/>
              </a:pPr>
              <a:t>2017/9/20</a:t>
            </a:fld>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4" name="Rectangle 6"/>
          <p:cNvSpPr>
            <a:spLocks noGrp="1" noChangeArrowheads="1"/>
          </p:cNvSpPr>
          <p:nvPr>
            <p:ph type="sldNum" sz="quarter" idx="12"/>
          </p:nvPr>
        </p:nvSpPr>
        <p:spPr>
          <a:ln/>
        </p:spPr>
        <p:txBody>
          <a:bodyPr/>
          <a:lstStyle>
            <a:lvl1pPr>
              <a:defRPr/>
            </a:lvl1pPr>
          </a:lstStyle>
          <a:p>
            <a:pPr>
              <a:defRPr/>
            </a:pPr>
            <a:fld id="{F61CF7CB-F6C0-4775-8B17-98D96A82175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5726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724C103A-7B23-4101-8625-5AA411B56A56}" type="datetime1">
              <a:rPr lang="zh-TW" altLang="en-US" smtClean="0">
                <a:solidFill>
                  <a:srgbClr val="000000"/>
                </a:solidFill>
              </a:rPr>
              <a:pPr>
                <a:defRPr/>
              </a:pPr>
              <a:t>2017/9/20</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A047FF8E-2AC2-477B-9E3E-1CB902FB37B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9367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1"/>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228E8D5-71F9-4EFF-BFF0-D3F5F7879285}" type="datetime1">
              <a:rPr lang="zh-TW" altLang="en-US" smtClean="0">
                <a:solidFill>
                  <a:srgbClr val="000000"/>
                </a:solidFill>
              </a:rPr>
              <a:pPr>
                <a:defRPr/>
              </a:pPr>
              <a:t>2017/9/20</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2B44DF27-ED14-460D-8324-C1EC5161D69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628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49276"/>
            <a:ext cx="10261600" cy="592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1016000" y="1412877"/>
            <a:ext cx="1026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9332" name="Rectangle 4"/>
          <p:cNvSpPr>
            <a:spLocks noGrp="1" noChangeArrowheads="1"/>
          </p:cNvSpPr>
          <p:nvPr>
            <p:ph type="dt" sz="half" idx="2"/>
          </p:nvPr>
        </p:nvSpPr>
        <p:spPr bwMode="auto">
          <a:xfrm>
            <a:off x="1016000" y="630872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fontAlgn="base">
              <a:spcBef>
                <a:spcPct val="0"/>
              </a:spcBef>
              <a:spcAft>
                <a:spcPct val="0"/>
              </a:spcAft>
              <a:defRPr/>
            </a:pPr>
            <a:fld id="{655F67B6-7072-453E-B5EA-18AA5A4F196E}" type="datetime1">
              <a:rPr lang="zh-TW" altLang="en-US" smtClean="0">
                <a:solidFill>
                  <a:srgbClr val="000000"/>
                </a:solidFill>
              </a:rPr>
              <a:pPr fontAlgn="base">
                <a:spcBef>
                  <a:spcPct val="0"/>
                </a:spcBef>
                <a:spcAft>
                  <a:spcPct val="0"/>
                </a:spcAft>
                <a:defRPr/>
              </a:pPr>
              <a:t>2017/9/20</a:t>
            </a:fld>
            <a:endParaRPr lang="en-US" altLang="zh-TW">
              <a:solidFill>
                <a:srgbClr val="000000"/>
              </a:solidFill>
            </a:endParaRPr>
          </a:p>
        </p:txBody>
      </p:sp>
      <p:sp>
        <p:nvSpPr>
          <p:cNvPr id="99333" name="Rectangle 5"/>
          <p:cNvSpPr>
            <a:spLocks noGrp="1" noChangeArrowheads="1"/>
          </p:cNvSpPr>
          <p:nvPr>
            <p:ph type="ftr" sz="quarter" idx="3"/>
          </p:nvPr>
        </p:nvSpPr>
        <p:spPr bwMode="auto">
          <a:xfrm>
            <a:off x="3790952" y="6284913"/>
            <a:ext cx="52810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fontAlgn="base">
              <a:spcBef>
                <a:spcPct val="0"/>
              </a:spcBef>
              <a:spcAft>
                <a:spcPct val="0"/>
              </a:spcAft>
              <a:defRPr/>
            </a:pPr>
            <a:r>
              <a:rPr lang="en-US" altLang="zh-TW">
                <a:solidFill>
                  <a:srgbClr val="000000"/>
                </a:solidFill>
              </a:rPr>
              <a:t>National Cheng Kung University CSIE Computer &amp; Internet Architecture Lab </a:t>
            </a:r>
          </a:p>
        </p:txBody>
      </p:sp>
      <p:sp>
        <p:nvSpPr>
          <p:cNvPr id="99334" name="Rectangle 6"/>
          <p:cNvSpPr>
            <a:spLocks noGrp="1" noChangeArrowheads="1"/>
          </p:cNvSpPr>
          <p:nvPr>
            <p:ph type="sldNum" sz="quarter" idx="4"/>
          </p:nvPr>
        </p:nvSpPr>
        <p:spPr bwMode="auto">
          <a:xfrm>
            <a:off x="9144000" y="6308725"/>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fontAlgn="base">
              <a:spcBef>
                <a:spcPct val="0"/>
              </a:spcBef>
              <a:spcAft>
                <a:spcPct val="0"/>
              </a:spcAft>
              <a:defRPr/>
            </a:pPr>
            <a:fld id="{33782ACD-CE97-4268-B79B-28FB090A210E}" type="slidenum">
              <a:rPr lang="en-US" altLang="zh-TW">
                <a:solidFill>
                  <a:srgbClr val="000000"/>
                </a:solidFill>
              </a:rPr>
              <a:pPr fontAlgn="base">
                <a:spcBef>
                  <a:spcPct val="0"/>
                </a:spcBef>
                <a:spcAft>
                  <a:spcPct val="0"/>
                </a:spcAft>
                <a:defRPr/>
              </a:pPr>
              <a:t>‹#›</a:t>
            </a:fld>
            <a:endParaRPr lang="en-US" altLang="zh-TW">
              <a:solidFill>
                <a:srgbClr val="000000"/>
              </a:solidFill>
            </a:endParaRPr>
          </a:p>
        </p:txBody>
      </p:sp>
      <p:grpSp>
        <p:nvGrpSpPr>
          <p:cNvPr id="1031" name="Group 10"/>
          <p:cNvGrpSpPr>
            <a:grpSpLocks/>
          </p:cNvGrpSpPr>
          <p:nvPr/>
        </p:nvGrpSpPr>
        <p:grpSpPr bwMode="auto">
          <a:xfrm>
            <a:off x="224368" y="212725"/>
            <a:ext cx="11764433" cy="6096000"/>
            <a:chOff x="106" y="28"/>
            <a:chExt cx="5558" cy="3840"/>
          </a:xfrm>
        </p:grpSpPr>
        <p:sp>
          <p:nvSpPr>
            <p:cNvPr id="99336"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a:effectLst/>
          </p:spPr>
          <p:txBody>
            <a:bodyPr wrap="none" anchor="ctr"/>
            <a:lstStyle/>
            <a:p>
              <a:pPr algn="ctr" fontAlgn="base">
                <a:spcBef>
                  <a:spcPct val="0"/>
                </a:spcBef>
                <a:spcAft>
                  <a:spcPct val="0"/>
                </a:spcAft>
                <a:defRPr/>
              </a:pPr>
              <a:endParaRPr lang="zh-TW" altLang="zh-TW" sz="2400">
                <a:solidFill>
                  <a:srgbClr val="000000"/>
                </a:solidFill>
                <a:latin typeface="Times New Roman" pitchFamily="18" charset="0"/>
              </a:endParaRPr>
            </a:p>
          </p:txBody>
        </p:sp>
        <p:sp>
          <p:nvSpPr>
            <p:cNvPr id="99337" name="Line 9"/>
            <p:cNvSpPr>
              <a:spLocks noChangeShapeType="1"/>
            </p:cNvSpPr>
            <p:nvPr/>
          </p:nvSpPr>
          <p:spPr bwMode="auto">
            <a:xfrm>
              <a:off x="480" y="709"/>
              <a:ext cx="4848" cy="0"/>
            </a:xfrm>
            <a:prstGeom prst="line">
              <a:avLst/>
            </a:prstGeom>
            <a:noFill/>
            <a:ln w="38100">
              <a:solidFill>
                <a:schemeClr val="folHlink"/>
              </a:solidFill>
              <a:round/>
              <a:headEnd/>
              <a:tailEnd/>
            </a:ln>
            <a:effectLst/>
          </p:spPr>
          <p:txBody>
            <a:bodyPr/>
            <a:lstStyle/>
            <a:p>
              <a:pPr fontAlgn="base">
                <a:spcBef>
                  <a:spcPct val="0"/>
                </a:spcBef>
                <a:spcAft>
                  <a:spcPct val="0"/>
                </a:spcAft>
                <a:defRPr/>
              </a:pPr>
              <a:endParaRPr kumimoji="1" lang="zh-TW" altLang="en-US" sz="1800">
                <a:solidFill>
                  <a:srgbClr val="000000"/>
                </a:solidFill>
              </a:endParaRPr>
            </a:p>
          </p:txBody>
        </p:sp>
      </p:grpSp>
    </p:spTree>
    <p:extLst>
      <p:ext uri="{BB962C8B-B14F-4D97-AF65-F5344CB8AC3E}">
        <p14:creationId xmlns:p14="http://schemas.microsoft.com/office/powerpoint/2010/main" val="7195414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33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33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33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24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lr>
          <a:schemeClr val="accent1"/>
        </a:buClr>
        <a:buSzPct val="150000"/>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18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14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03390" y="692226"/>
            <a:ext cx="8785225" cy="1944687"/>
          </a:xfrm>
        </p:spPr>
        <p:txBody>
          <a:bodyPr/>
          <a:lstStyle/>
          <a:p>
            <a:r>
              <a:rPr lang="en-US" altLang="zh-TW" sz="2800" b="1" i="0" dirty="0">
                <a:latin typeface="Times New Roman" panose="02020603050405020304" pitchFamily="18" charset="0"/>
                <a:cs typeface="Times New Roman" panose="02020603050405020304" pitchFamily="18" charset="0"/>
              </a:rPr>
              <a:t>High Frequency Trading Acceleration using FPGAs</a:t>
            </a:r>
            <a:endParaRPr lang="zh-TW" altLang="zh-TW" sz="2800" b="1" i="0" dirty="0">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a:xfrm>
            <a:off x="3143672" y="3419916"/>
            <a:ext cx="6408712" cy="2160588"/>
          </a:xfrm>
        </p:spPr>
        <p:txBody>
          <a:bodyPr/>
          <a:lstStyle/>
          <a:p>
            <a:pPr algn="l" eaLnBrk="1" hangingPunct="1">
              <a:lnSpc>
                <a:spcPct val="90000"/>
              </a:lnSpc>
            </a:pPr>
            <a:r>
              <a:rPr lang="en-US" altLang="zh-TW" sz="2400" dirty="0"/>
              <a:t>Presenter : Yi-Fang, Huang</a:t>
            </a:r>
          </a:p>
          <a:p>
            <a:pPr algn="l" eaLnBrk="1" hangingPunct="1">
              <a:lnSpc>
                <a:spcPct val="90000"/>
              </a:lnSpc>
            </a:pPr>
            <a:r>
              <a:rPr lang="en-US" altLang="zh-TW" sz="2400" dirty="0"/>
              <a:t>Authors : </a:t>
            </a:r>
            <a:r>
              <a:rPr lang="en-US" altLang="zh-TW" sz="2400" dirty="0" err="1"/>
              <a:t>Christan</a:t>
            </a:r>
            <a:r>
              <a:rPr lang="en-US" altLang="zh-TW" sz="2400" dirty="0"/>
              <a:t> </a:t>
            </a:r>
            <a:r>
              <a:rPr lang="en-US" altLang="zh-TW" sz="2400" dirty="0" err="1"/>
              <a:t>Leber</a:t>
            </a:r>
            <a:r>
              <a:rPr lang="en-US" altLang="zh-TW" sz="2400" dirty="0"/>
              <a:t>, Benjamin </a:t>
            </a:r>
            <a:r>
              <a:rPr lang="en-US" altLang="zh-TW" sz="2400" dirty="0" err="1"/>
              <a:t>Geib,Heiner</a:t>
            </a:r>
            <a:r>
              <a:rPr lang="en-US" altLang="zh-TW" sz="2400" dirty="0"/>
              <a:t> </a:t>
            </a:r>
            <a:r>
              <a:rPr lang="en-US" altLang="zh-TW" sz="2400" dirty="0" err="1"/>
              <a:t>Litz</a:t>
            </a:r>
            <a:endParaRPr lang="en-US" altLang="zh-TW" sz="2400" dirty="0"/>
          </a:p>
          <a:p>
            <a:pPr algn="l"/>
            <a:r>
              <a:rPr lang="en-US" altLang="zh-TW" sz="2400" dirty="0"/>
              <a:t>Conference : Field Programmable Logic and Applications(FPL),2011 </a:t>
            </a:r>
          </a:p>
          <a:p>
            <a:pPr eaLnBrk="1" hangingPunct="1">
              <a:lnSpc>
                <a:spcPct val="90000"/>
              </a:lnSpc>
            </a:pPr>
            <a:endParaRPr kumimoji="0" lang="en-US" altLang="zh-TW" sz="400" dirty="0">
              <a:latin typeface="標楷體" pitchFamily="65" charset="-120"/>
              <a:ea typeface="標楷體" pitchFamily="65" charset="-120"/>
            </a:endParaRPr>
          </a:p>
        </p:txBody>
      </p:sp>
      <p:sp>
        <p:nvSpPr>
          <p:cNvPr id="3076" name="Rectangle 4"/>
          <p:cNvSpPr>
            <a:spLocks noChangeArrowheads="1"/>
          </p:cNvSpPr>
          <p:nvPr/>
        </p:nvSpPr>
        <p:spPr bwMode="auto">
          <a:xfrm>
            <a:off x="2424114" y="1403350"/>
            <a:ext cx="7559675" cy="1295400"/>
          </a:xfrm>
          <a:prstGeom prst="rect">
            <a:avLst/>
          </a:prstGeom>
          <a:noFill/>
          <a:ln w="9525">
            <a:noFill/>
            <a:miter lim="800000"/>
            <a:headEnd/>
            <a:tailEnd/>
          </a:ln>
        </p:spPr>
        <p:txBody>
          <a:bodyPr anchor="b"/>
          <a:lstStyle/>
          <a:p>
            <a:pPr algn="ctr"/>
            <a:endParaRPr lang="zh-TW" altLang="en-US" sz="2800" b="1">
              <a:solidFill>
                <a:schemeClr val="tx2"/>
              </a:solidFill>
              <a:latin typeface="Arial Black" pitchFamily="34" charset="0"/>
              <a:ea typeface="標楷體" pitchFamily="65" charset="-120"/>
            </a:endParaRPr>
          </a:p>
        </p:txBody>
      </p:sp>
    </p:spTree>
    <p:extLst>
      <p:ext uri="{BB962C8B-B14F-4D97-AF65-F5344CB8AC3E}">
        <p14:creationId xmlns:p14="http://schemas.microsoft.com/office/powerpoint/2010/main" val="516620040"/>
      </p:ext>
    </p:extLst>
  </p:cSld>
  <p:clrMapOvr>
    <a:masterClrMapping/>
  </p:clrMapOvr>
  <p:transition advTm="238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a:xfrm>
            <a:off x="909122" y="1335974"/>
            <a:ext cx="10261600" cy="4530725"/>
          </a:xfrm>
        </p:spPr>
        <p:txBody>
          <a:bodyPr/>
          <a:lstStyle/>
          <a:p>
            <a:r>
              <a:rPr lang="en-US" altLang="zh-TW" sz="2800" b="1" dirty="0"/>
              <a:t>FAST(Fix Protocol Adapted for Streaming)</a:t>
            </a:r>
          </a:p>
          <a:p>
            <a:pPr marL="0" indent="0">
              <a:buNone/>
            </a:pPr>
            <a:endParaRPr lang="en-US" altLang="zh-TW"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10</a:t>
            </a:fld>
            <a:endParaRPr lang="en-US" altLang="zh-TW">
              <a:ea typeface="新細明體"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535" y="1923803"/>
            <a:ext cx="8558862" cy="4361110"/>
          </a:xfrm>
          <a:prstGeom prst="rect">
            <a:avLst/>
          </a:prstGeom>
        </p:spPr>
      </p:pic>
    </p:spTree>
    <p:extLst>
      <p:ext uri="{BB962C8B-B14F-4D97-AF65-F5344CB8AC3E}">
        <p14:creationId xmlns:p14="http://schemas.microsoft.com/office/powerpoint/2010/main" val="46413172"/>
      </p:ext>
    </p:extLst>
  </p:cSld>
  <p:clrMapOvr>
    <a:masterClrMapping/>
  </p:clrMapOvr>
  <p:transition advTm="2628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p:txBody>
          <a:bodyPr/>
          <a:lstStyle/>
          <a:p>
            <a:r>
              <a:rPr lang="en-US" altLang="zh-TW" sz="2800" b="1" dirty="0"/>
              <a:t>FAST example template definition(using XML)</a:t>
            </a:r>
          </a:p>
          <a:p>
            <a:pPr marL="0" indent="0">
              <a:buNone/>
            </a:pPr>
            <a:endParaRPr lang="en-US" altLang="zh-TW" sz="2800" b="1" dirty="0"/>
          </a:p>
          <a:p>
            <a:pPr>
              <a:buFont typeface="Arial" panose="020B0604020202020204" pitchFamily="34" charset="0"/>
              <a:buChar char="•"/>
            </a:pPr>
            <a:endParaRPr lang="en-US" altLang="zh-TW" sz="6600" b="1"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11</a:t>
            </a:fld>
            <a:endParaRPr lang="en-US" altLang="zh-TW">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38" y="2456892"/>
            <a:ext cx="7755622" cy="2844316"/>
          </a:xfrm>
          <a:prstGeom prst="rect">
            <a:avLst/>
          </a:prstGeom>
        </p:spPr>
      </p:pic>
    </p:spTree>
    <p:extLst>
      <p:ext uri="{BB962C8B-B14F-4D97-AF65-F5344CB8AC3E}">
        <p14:creationId xmlns:p14="http://schemas.microsoft.com/office/powerpoint/2010/main" val="1550771932"/>
      </p:ext>
    </p:extLst>
  </p:cSld>
  <p:clrMapOvr>
    <a:masterClrMapping/>
  </p:clrMapOvr>
  <p:transition advTm="2628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dirty="0"/>
          </a:p>
        </p:txBody>
      </p:sp>
      <p:sp>
        <p:nvSpPr>
          <p:cNvPr id="3" name="內容版面配置區 2"/>
          <p:cNvSpPr>
            <a:spLocks noGrp="1"/>
          </p:cNvSpPr>
          <p:nvPr>
            <p:ph idx="1"/>
          </p:nvPr>
        </p:nvSpPr>
        <p:spPr>
          <a:xfrm>
            <a:off x="983343" y="1435895"/>
            <a:ext cx="10261600" cy="4872830"/>
          </a:xfrm>
        </p:spPr>
        <p:txBody>
          <a:bodyPr/>
          <a:lstStyle/>
          <a:p>
            <a:r>
              <a:rPr lang="en-US" altLang="zh-TW" b="1" dirty="0"/>
              <a:t>FAST </a:t>
            </a:r>
            <a:r>
              <a:rPr lang="en-US" altLang="zh-TW" b="1" dirty="0" smtClean="0"/>
              <a:t>decode example</a:t>
            </a:r>
            <a:endParaRPr lang="en-US" altLang="zh-TW" b="1" dirty="0"/>
          </a:p>
          <a:p>
            <a:pPr marL="0" indent="0">
              <a:buNone/>
            </a:pPr>
            <a:r>
              <a:rPr lang="en-US" altLang="zh-TW" dirty="0"/>
              <a:t>Consider the following incoming binary stream:</a:t>
            </a:r>
          </a:p>
          <a:p>
            <a:pPr marL="0" indent="0">
              <a:buNone/>
            </a:pPr>
            <a:r>
              <a:rPr lang="en-US" altLang="zh-TW" u="sng" dirty="0">
                <a:solidFill>
                  <a:srgbClr val="FF0000"/>
                </a:solidFill>
              </a:rPr>
              <a:t>1</a:t>
            </a:r>
            <a:r>
              <a:rPr lang="en-US" altLang="zh-TW" dirty="0"/>
              <a:t>0000111 </a:t>
            </a:r>
            <a:r>
              <a:rPr lang="en-US" altLang="zh-TW" u="sng" dirty="0">
                <a:solidFill>
                  <a:srgbClr val="FF0000"/>
                </a:solidFill>
              </a:rPr>
              <a:t>0</a:t>
            </a:r>
            <a:r>
              <a:rPr lang="en-US" altLang="zh-TW" dirty="0"/>
              <a:t>0101010 </a:t>
            </a:r>
            <a:r>
              <a:rPr lang="en-US" altLang="zh-TW" u="sng" dirty="0">
                <a:solidFill>
                  <a:srgbClr val="FF0000"/>
                </a:solidFill>
              </a:rPr>
              <a:t>1</a:t>
            </a:r>
            <a:r>
              <a:rPr lang="en-US" altLang="zh-TW" dirty="0"/>
              <a:t>0111111</a:t>
            </a:r>
          </a:p>
          <a:p>
            <a:pPr marL="0" indent="0">
              <a:buNone/>
            </a:pPr>
            <a:endParaRPr lang="en-US" altLang="zh-TW" dirty="0"/>
          </a:p>
          <a:p>
            <a:pPr marL="0" indent="0">
              <a:buNone/>
            </a:pPr>
            <a:r>
              <a:rPr lang="en-US" altLang="zh-TW" dirty="0"/>
              <a:t>Field1</a:t>
            </a:r>
          </a:p>
          <a:p>
            <a:pPr marL="0" indent="0">
              <a:buNone/>
            </a:pPr>
            <a:r>
              <a:rPr lang="en-US" altLang="zh-TW" dirty="0"/>
              <a:t>Binary value: </a:t>
            </a:r>
            <a:r>
              <a:rPr lang="en-US" altLang="zh-TW" u="sng" dirty="0"/>
              <a:t>0</a:t>
            </a:r>
            <a:r>
              <a:rPr lang="en-US" altLang="zh-TW" dirty="0"/>
              <a:t>0111111</a:t>
            </a:r>
          </a:p>
          <a:p>
            <a:pPr marL="0" indent="0">
              <a:buNone/>
            </a:pPr>
            <a:r>
              <a:rPr lang="en-US" altLang="zh-TW" dirty="0"/>
              <a:t>Hex value: 0x63</a:t>
            </a:r>
          </a:p>
          <a:p>
            <a:pPr marL="0" indent="0">
              <a:buNone/>
            </a:pPr>
            <a:endParaRPr lang="en-US" altLang="zh-TW" dirty="0"/>
          </a:p>
          <a:p>
            <a:pPr marL="0" indent="0">
              <a:buNone/>
            </a:pPr>
            <a:r>
              <a:rPr lang="en-US" altLang="zh-TW" dirty="0"/>
              <a:t>Field2</a:t>
            </a:r>
          </a:p>
          <a:p>
            <a:pPr marL="0" indent="0">
              <a:buNone/>
            </a:pPr>
            <a:r>
              <a:rPr lang="en-US" altLang="zh-TW" dirty="0"/>
              <a:t>Binary value: </a:t>
            </a:r>
            <a:r>
              <a:rPr lang="en-US" altLang="zh-TW" u="sng" dirty="0"/>
              <a:t>00</a:t>
            </a:r>
            <a:r>
              <a:rPr lang="en-US" altLang="zh-TW" dirty="0"/>
              <a:t>000011 10101010</a:t>
            </a:r>
          </a:p>
          <a:p>
            <a:pPr marL="0" indent="0">
              <a:buNone/>
            </a:pPr>
            <a:r>
              <a:rPr lang="en-US" altLang="zh-TW" dirty="0"/>
              <a:t>Hex value: 0x03 0xAA</a:t>
            </a:r>
          </a:p>
          <a:p>
            <a:pPr marL="0" indent="0">
              <a:buNone/>
            </a:pPr>
            <a:endParaRPr lang="en-US" altLang="zh-TW" dirty="0"/>
          </a:p>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12</a:t>
            </a:fld>
            <a:endParaRPr lang="en-US" altLang="zh-TW">
              <a:solidFill>
                <a:srgbClr val="000000"/>
              </a:solidFill>
            </a:endParaRPr>
          </a:p>
        </p:txBody>
      </p:sp>
    </p:spTree>
    <p:extLst>
      <p:ext uri="{BB962C8B-B14F-4D97-AF65-F5344CB8AC3E}">
        <p14:creationId xmlns:p14="http://schemas.microsoft.com/office/powerpoint/2010/main" val="153694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a:latin typeface="Times New Roman" panose="02020603050405020304" pitchFamily="18" charset="0"/>
                <a:cs typeface="Times New Roman" panose="02020603050405020304" pitchFamily="18" charset="0"/>
              </a:rPr>
              <a:t>Outline</a:t>
            </a:r>
          </a:p>
        </p:txBody>
      </p:sp>
      <p:sp>
        <p:nvSpPr>
          <p:cNvPr id="4099" name="Rectangle 3"/>
          <p:cNvSpPr>
            <a:spLocks noGrp="1" noChangeArrowheads="1"/>
          </p:cNvSpPr>
          <p:nvPr>
            <p:ph type="body" idx="1"/>
          </p:nvPr>
        </p:nvSpPr>
        <p:spPr>
          <a:xfrm>
            <a:off x="2150268" y="1646012"/>
            <a:ext cx="7993063" cy="4824413"/>
          </a:xfrm>
        </p:spPr>
        <p:txBody>
          <a:bodyPr/>
          <a:lstStyle/>
          <a:p>
            <a:pPr eaLnBrk="1" hangingPunct="1"/>
            <a:r>
              <a:rPr lang="en-US" altLang="zh-TW" sz="2800" b="1" dirty="0"/>
              <a:t>Introduction</a:t>
            </a:r>
          </a:p>
          <a:p>
            <a:pPr eaLnBrk="1" hangingPunct="1"/>
            <a:r>
              <a:rPr lang="en-US" altLang="zh-TW" sz="2800" b="1" dirty="0"/>
              <a:t>Background</a:t>
            </a:r>
          </a:p>
          <a:p>
            <a:pPr eaLnBrk="1" hangingPunct="1"/>
            <a:r>
              <a:rPr lang="en-US" altLang="zh-TW" sz="2800" b="1" dirty="0">
                <a:solidFill>
                  <a:srgbClr val="FF0000"/>
                </a:solidFill>
              </a:rPr>
              <a:t>Implementation</a:t>
            </a:r>
          </a:p>
          <a:p>
            <a:pPr eaLnBrk="1" hangingPunct="1"/>
            <a:r>
              <a:rPr lang="en-US" altLang="zh-TW" sz="2800" b="1" dirty="0"/>
              <a:t>Evaluation</a:t>
            </a:r>
          </a:p>
          <a:p>
            <a:pPr eaLnBrk="1" hangingPunct="1"/>
            <a:r>
              <a:rPr lang="en-US" altLang="zh-TW" sz="2800" b="1" dirty="0"/>
              <a:t>Conclusion</a:t>
            </a:r>
          </a:p>
          <a:p>
            <a:pPr eaLnBrk="1" hangingPunct="1"/>
            <a:endParaRPr lang="en-US" altLang="zh-TW" sz="2800" b="1"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13</a:t>
            </a:fld>
            <a:endParaRPr lang="en-US" altLang="zh-TW">
              <a:ea typeface="新細明體" charset="-120"/>
            </a:endParaRPr>
          </a:p>
        </p:txBody>
      </p:sp>
      <p:sp>
        <p:nvSpPr>
          <p:cNvPr id="4101" name="頁尾版面配置區 6"/>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Tree>
    <p:extLst>
      <p:ext uri="{BB962C8B-B14F-4D97-AF65-F5344CB8AC3E}">
        <p14:creationId xmlns:p14="http://schemas.microsoft.com/office/powerpoint/2010/main" val="1957498542"/>
      </p:ext>
    </p:extLst>
  </p:cSld>
  <p:clrMapOvr>
    <a:masterClrMapping/>
  </p:clrMapOvr>
  <p:transition advTm="466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Implementation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668483" y="1389777"/>
            <a:ext cx="7696200" cy="4530725"/>
          </a:xfrm>
        </p:spPr>
        <p:txBody>
          <a:bodyPr/>
          <a:lstStyle/>
          <a:p>
            <a:r>
              <a:rPr lang="en-US" altLang="zh-TW" dirty="0"/>
              <a:t>Standard NIC </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14</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289" y="1782768"/>
            <a:ext cx="6339746" cy="4378600"/>
          </a:xfrm>
          <a:prstGeom prst="rect">
            <a:avLst/>
          </a:prstGeom>
        </p:spPr>
      </p:pic>
    </p:spTree>
    <p:extLst>
      <p:ext uri="{BB962C8B-B14F-4D97-AF65-F5344CB8AC3E}">
        <p14:creationId xmlns:p14="http://schemas.microsoft.com/office/powerpoint/2010/main" val="165182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Implementation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992701" y="1459707"/>
            <a:ext cx="9083615" cy="4530725"/>
          </a:xfrm>
        </p:spPr>
        <p:txBody>
          <a:bodyPr/>
          <a:lstStyle/>
          <a:p>
            <a:r>
              <a:rPr lang="en-US" altLang="zh-TW" dirty="0"/>
              <a:t>UDP offloading-using FPGA (without FAST decoding in FPGA) </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15</a:t>
            </a:fld>
            <a:endParaRPr lang="en-US" altLang="zh-TW">
              <a:solidFill>
                <a:srgbClr val="000000"/>
              </a:solidFill>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98281"/>
            <a:ext cx="7241925" cy="3308040"/>
          </a:xfrm>
          <a:prstGeom prst="rect">
            <a:avLst/>
          </a:prstGeom>
        </p:spPr>
      </p:pic>
    </p:spTree>
    <p:extLst>
      <p:ext uri="{BB962C8B-B14F-4D97-AF65-F5344CB8AC3E}">
        <p14:creationId xmlns:p14="http://schemas.microsoft.com/office/powerpoint/2010/main" val="190772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Implementation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105346" y="1435895"/>
            <a:ext cx="8652294" cy="4530725"/>
          </a:xfrm>
        </p:spPr>
        <p:txBody>
          <a:bodyPr/>
          <a:lstStyle/>
          <a:p>
            <a:r>
              <a:rPr lang="en-US" altLang="zh-TW" dirty="0"/>
              <a:t>UDP offloading-using FPGA (with FAST decoding in FPGA) </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16</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712" y="2175434"/>
            <a:ext cx="8523114" cy="3116094"/>
          </a:xfrm>
          <a:prstGeom prst="rect">
            <a:avLst/>
          </a:prstGeom>
        </p:spPr>
      </p:pic>
    </p:spTree>
    <p:extLst>
      <p:ext uri="{BB962C8B-B14F-4D97-AF65-F5344CB8AC3E}">
        <p14:creationId xmlns:p14="http://schemas.microsoft.com/office/powerpoint/2010/main" val="45282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Implementation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906679" y="1448870"/>
            <a:ext cx="7406048" cy="4530725"/>
          </a:xfrm>
        </p:spPr>
        <p:txBody>
          <a:bodyPr/>
          <a:lstStyle/>
          <a:p>
            <a:r>
              <a:rPr lang="en-US" altLang="zh-TW" dirty="0"/>
              <a:t>HFT </a:t>
            </a:r>
            <a:r>
              <a:rPr lang="en-US" altLang="zh-TW" dirty="0" smtClean="0"/>
              <a:t>Accelerator (On FPGA)</a:t>
            </a:r>
          </a:p>
          <a:p>
            <a:pPr>
              <a:buFont typeface="Arial" panose="020B0604020202020204" pitchFamily="34" charset="0"/>
              <a:buChar char="•"/>
            </a:pPr>
            <a:r>
              <a:rPr lang="en-US" altLang="zh-TW" dirty="0" err="1" smtClean="0"/>
              <a:t>FPGA:Xilinx</a:t>
            </a:r>
            <a:r>
              <a:rPr lang="en-US" altLang="zh-TW" dirty="0" smtClean="0"/>
              <a:t> Virtex-4 FX100</a:t>
            </a:r>
            <a:endParaRPr lang="en-US" altLang="zh-TW" dirty="0"/>
          </a:p>
          <a:p>
            <a:pPr>
              <a:buFont typeface="Arial" panose="020B0604020202020204" pitchFamily="34" charset="0"/>
              <a:buChar char="•"/>
            </a:pPr>
            <a:r>
              <a:rPr lang="en-US" altLang="zh-TW" dirty="0"/>
              <a:t>HT-core, which runs at </a:t>
            </a:r>
            <a:r>
              <a:rPr lang="en-US" altLang="zh-TW" dirty="0" smtClean="0"/>
              <a:t>200MHz</a:t>
            </a:r>
          </a:p>
          <a:p>
            <a:pPr>
              <a:buFont typeface="Arial" panose="020B0604020202020204" pitchFamily="34" charset="0"/>
              <a:buChar char="•"/>
            </a:pPr>
            <a:r>
              <a:rPr lang="en-US" altLang="zh-TW" dirty="0" smtClean="0"/>
              <a:t>Parallelization :</a:t>
            </a:r>
            <a:r>
              <a:rPr lang="en-US" altLang="zh-TW" dirty="0" smtClean="0"/>
              <a:t>HTAX </a:t>
            </a:r>
            <a:r>
              <a:rPr lang="en-US" altLang="zh-TW" dirty="0"/>
              <a:t>on chip network </a:t>
            </a:r>
            <a:endParaRPr lang="en-US" altLang="zh-TW" dirty="0" smtClean="0"/>
          </a:p>
          <a:p>
            <a:pPr marL="0" indent="0">
              <a:buNone/>
            </a:pPr>
            <a:r>
              <a:rPr lang="en-US" altLang="zh-TW" dirty="0" smtClean="0"/>
              <a:t>    connecting the </a:t>
            </a:r>
            <a:r>
              <a:rPr lang="en-US" altLang="zh-TW" dirty="0" smtClean="0"/>
              <a:t>Fast </a:t>
            </a:r>
            <a:r>
              <a:rPr lang="en-US" altLang="zh-TW" dirty="0"/>
              <a:t>Processors</a:t>
            </a:r>
            <a:r>
              <a:rPr lang="en-US" altLang="zh-TW" dirty="0" smtClean="0"/>
              <a:t>, </a:t>
            </a:r>
            <a:r>
              <a:rPr lang="en-US" altLang="zh-TW" dirty="0"/>
              <a:t>This </a:t>
            </a:r>
            <a:endParaRPr lang="en-US" altLang="zh-TW" dirty="0" smtClean="0"/>
          </a:p>
          <a:p>
            <a:pPr marL="0" indent="0">
              <a:buNone/>
            </a:pPr>
            <a:r>
              <a:rPr lang="en-US" altLang="zh-TW" dirty="0"/>
              <a:t> </a:t>
            </a:r>
            <a:r>
              <a:rPr lang="en-US" altLang="zh-TW" dirty="0" smtClean="0"/>
              <a:t>   </a:t>
            </a:r>
            <a:r>
              <a:rPr lang="en-US" altLang="zh-TW" dirty="0" smtClean="0"/>
              <a:t>part </a:t>
            </a:r>
            <a:r>
              <a:rPr lang="en-US" altLang="zh-TW" dirty="0"/>
              <a:t>of the </a:t>
            </a:r>
            <a:r>
              <a:rPr lang="en-US" altLang="zh-TW" dirty="0" smtClean="0"/>
              <a:t>design </a:t>
            </a:r>
            <a:r>
              <a:rPr lang="en-US" altLang="zh-TW" dirty="0"/>
              <a:t>runs at </a:t>
            </a:r>
            <a:r>
              <a:rPr lang="en-US" altLang="zh-TW" dirty="0" smtClean="0"/>
              <a:t>a maximum </a:t>
            </a:r>
            <a:endParaRPr lang="en-US" altLang="zh-TW" dirty="0" smtClean="0"/>
          </a:p>
          <a:p>
            <a:pPr marL="0" indent="0">
              <a:buNone/>
            </a:pPr>
            <a:r>
              <a:rPr lang="en-US" altLang="zh-TW" dirty="0" smtClean="0"/>
              <a:t>   f</a:t>
            </a:r>
            <a:r>
              <a:rPr lang="en-US" altLang="zh-TW" dirty="0" smtClean="0"/>
              <a:t>requency</a:t>
            </a:r>
            <a:r>
              <a:rPr lang="en-US" altLang="zh-TW" dirty="0"/>
              <a:t> </a:t>
            </a:r>
            <a:r>
              <a:rPr lang="en-US" altLang="zh-TW" dirty="0" smtClean="0"/>
              <a:t>of </a:t>
            </a:r>
            <a:r>
              <a:rPr lang="en-US" altLang="zh-TW" dirty="0"/>
              <a:t>160 </a:t>
            </a:r>
            <a:r>
              <a:rPr lang="en-US" altLang="zh-TW" dirty="0" smtClean="0"/>
              <a:t>MHz</a:t>
            </a:r>
          </a:p>
          <a:p>
            <a:pPr>
              <a:buFont typeface="Arial" panose="020B0604020202020204" pitchFamily="34" charset="0"/>
              <a:buChar char="•"/>
            </a:pPr>
            <a:r>
              <a:rPr lang="en-US" altLang="zh-TW" dirty="0"/>
              <a:t>packet decoding infrastructure </a:t>
            </a:r>
            <a:endParaRPr lang="en-US" altLang="zh-TW" dirty="0" smtClean="0"/>
          </a:p>
          <a:p>
            <a:pPr marL="0" indent="0">
              <a:buNone/>
            </a:pPr>
            <a:r>
              <a:rPr lang="en-US" altLang="zh-TW" dirty="0" smtClean="0"/>
              <a:t>    connected </a:t>
            </a:r>
            <a:r>
              <a:rPr lang="en-US" altLang="zh-TW" dirty="0"/>
              <a:t>to </a:t>
            </a:r>
            <a:r>
              <a:rPr lang="en-US" altLang="zh-TW" dirty="0" smtClean="0"/>
              <a:t>a Gigabit </a:t>
            </a:r>
            <a:r>
              <a:rPr lang="en-US" altLang="zh-TW" dirty="0"/>
              <a:t>Ethernet </a:t>
            </a:r>
            <a:endParaRPr lang="en-US" altLang="zh-TW" dirty="0" smtClean="0"/>
          </a:p>
          <a:p>
            <a:pPr marL="0" indent="0">
              <a:buNone/>
            </a:pPr>
            <a:r>
              <a:rPr lang="en-US" altLang="zh-TW" dirty="0" smtClean="0"/>
              <a:t>     MAC </a:t>
            </a:r>
            <a:r>
              <a:rPr lang="en-US" altLang="zh-TW" dirty="0"/>
              <a:t>which runs at 125 MHz</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17</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763" y="1317885"/>
            <a:ext cx="6428509" cy="4990840"/>
          </a:xfrm>
          <a:prstGeom prst="rect">
            <a:avLst/>
          </a:prstGeom>
        </p:spPr>
      </p:pic>
    </p:spTree>
    <p:extLst>
      <p:ext uri="{BB962C8B-B14F-4D97-AF65-F5344CB8AC3E}">
        <p14:creationId xmlns:p14="http://schemas.microsoft.com/office/powerpoint/2010/main" val="1132492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Implementation</a:t>
            </a:r>
            <a:endParaRPr lang="zh-TW" altLang="en-US" b="1" dirty="0">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18</a:t>
            </a:fld>
            <a:endParaRPr lang="en-US" altLang="zh-TW">
              <a:solidFill>
                <a:srgbClr val="000000"/>
              </a:solidFill>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093" y="1369098"/>
            <a:ext cx="9494449" cy="4711942"/>
          </a:xfrm>
          <a:prstGeom prst="rect">
            <a:avLst/>
          </a:prstGeom>
        </p:spPr>
      </p:pic>
    </p:spTree>
    <p:extLst>
      <p:ext uri="{BB962C8B-B14F-4D97-AF65-F5344CB8AC3E}">
        <p14:creationId xmlns:p14="http://schemas.microsoft.com/office/powerpoint/2010/main" val="3381723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a:latin typeface="Times New Roman" panose="02020603050405020304" pitchFamily="18" charset="0"/>
                <a:cs typeface="Times New Roman" panose="02020603050405020304" pitchFamily="18" charset="0"/>
              </a:rPr>
              <a:t>Outline</a:t>
            </a:r>
          </a:p>
        </p:txBody>
      </p:sp>
      <p:sp>
        <p:nvSpPr>
          <p:cNvPr id="4099" name="Rectangle 3"/>
          <p:cNvSpPr>
            <a:spLocks noGrp="1" noChangeArrowheads="1"/>
          </p:cNvSpPr>
          <p:nvPr>
            <p:ph type="body" idx="1"/>
          </p:nvPr>
        </p:nvSpPr>
        <p:spPr>
          <a:xfrm>
            <a:off x="2150268" y="1646012"/>
            <a:ext cx="7993063" cy="4824413"/>
          </a:xfrm>
        </p:spPr>
        <p:txBody>
          <a:bodyPr/>
          <a:lstStyle/>
          <a:p>
            <a:pPr eaLnBrk="1" hangingPunct="1"/>
            <a:r>
              <a:rPr lang="en-US" altLang="zh-TW" sz="2800" b="1" dirty="0"/>
              <a:t>Introduction</a:t>
            </a:r>
          </a:p>
          <a:p>
            <a:pPr eaLnBrk="1" hangingPunct="1"/>
            <a:r>
              <a:rPr lang="en-US" altLang="zh-TW" sz="2800" b="1" dirty="0"/>
              <a:t>Background</a:t>
            </a:r>
          </a:p>
          <a:p>
            <a:pPr eaLnBrk="1" hangingPunct="1"/>
            <a:r>
              <a:rPr lang="en-US" altLang="zh-TW" sz="2800" b="1" dirty="0"/>
              <a:t>Implementation</a:t>
            </a:r>
          </a:p>
          <a:p>
            <a:pPr eaLnBrk="1" hangingPunct="1"/>
            <a:r>
              <a:rPr lang="en-US" altLang="zh-TW" sz="2800" b="1" dirty="0">
                <a:solidFill>
                  <a:srgbClr val="FF0000"/>
                </a:solidFill>
              </a:rPr>
              <a:t>Evaluation</a:t>
            </a:r>
          </a:p>
          <a:p>
            <a:pPr eaLnBrk="1" hangingPunct="1"/>
            <a:r>
              <a:rPr lang="en-US" altLang="zh-TW" sz="2800" b="1" dirty="0"/>
              <a:t>Conclusion</a:t>
            </a:r>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19</a:t>
            </a:fld>
            <a:endParaRPr lang="en-US" altLang="zh-TW">
              <a:ea typeface="新細明體" charset="-120"/>
            </a:endParaRPr>
          </a:p>
        </p:txBody>
      </p:sp>
      <p:sp>
        <p:nvSpPr>
          <p:cNvPr id="4101" name="頁尾版面配置區 6"/>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Tree>
    <p:extLst>
      <p:ext uri="{BB962C8B-B14F-4D97-AF65-F5344CB8AC3E}">
        <p14:creationId xmlns:p14="http://schemas.microsoft.com/office/powerpoint/2010/main" val="1741956311"/>
      </p:ext>
    </p:extLst>
  </p:cSld>
  <p:clrMapOvr>
    <a:masterClrMapping/>
  </p:clrMapOvr>
  <p:transition advTm="466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a:latin typeface="Times New Roman" panose="02020603050405020304" pitchFamily="18" charset="0"/>
                <a:cs typeface="Times New Roman" panose="02020603050405020304" pitchFamily="18" charset="0"/>
              </a:rPr>
              <a:t>Outline</a:t>
            </a:r>
          </a:p>
        </p:txBody>
      </p:sp>
      <p:sp>
        <p:nvSpPr>
          <p:cNvPr id="4099" name="Rectangle 3"/>
          <p:cNvSpPr>
            <a:spLocks noGrp="1" noChangeArrowheads="1"/>
          </p:cNvSpPr>
          <p:nvPr>
            <p:ph type="body" idx="1"/>
          </p:nvPr>
        </p:nvSpPr>
        <p:spPr>
          <a:xfrm>
            <a:off x="2150268" y="2033587"/>
            <a:ext cx="7993063" cy="4824413"/>
          </a:xfrm>
        </p:spPr>
        <p:txBody>
          <a:bodyPr/>
          <a:lstStyle/>
          <a:p>
            <a:pPr eaLnBrk="1" hangingPunct="1"/>
            <a:r>
              <a:rPr lang="en-US" altLang="zh-TW" sz="2800" b="1" dirty="0">
                <a:solidFill>
                  <a:srgbClr val="FF0000"/>
                </a:solidFill>
              </a:rPr>
              <a:t>Introduction</a:t>
            </a:r>
          </a:p>
          <a:p>
            <a:pPr eaLnBrk="1" hangingPunct="1"/>
            <a:r>
              <a:rPr lang="en-US" altLang="zh-TW" sz="2800" b="1" dirty="0"/>
              <a:t>Background</a:t>
            </a:r>
          </a:p>
          <a:p>
            <a:pPr eaLnBrk="1" hangingPunct="1"/>
            <a:r>
              <a:rPr lang="en-US" altLang="zh-TW" sz="2800" b="1" dirty="0"/>
              <a:t>Implementation</a:t>
            </a:r>
          </a:p>
          <a:p>
            <a:pPr eaLnBrk="1" hangingPunct="1"/>
            <a:r>
              <a:rPr lang="en-US" altLang="zh-TW" sz="2800" b="1" dirty="0"/>
              <a:t>Evaluation</a:t>
            </a:r>
          </a:p>
          <a:p>
            <a:pPr eaLnBrk="1" hangingPunct="1"/>
            <a:r>
              <a:rPr lang="en-US" altLang="zh-TW" sz="2800" b="1" dirty="0"/>
              <a:t>Conclusion</a:t>
            </a:r>
          </a:p>
          <a:p>
            <a:pPr eaLnBrk="1" hangingPunct="1"/>
            <a:endParaRPr lang="en-US" altLang="zh-TW" sz="2800" b="1"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2</a:t>
            </a:fld>
            <a:endParaRPr lang="en-US" altLang="zh-TW">
              <a:ea typeface="新細明體" charset="-120"/>
            </a:endParaRPr>
          </a:p>
        </p:txBody>
      </p:sp>
      <p:sp>
        <p:nvSpPr>
          <p:cNvPr id="4101" name="頁尾版面配置區 6"/>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Tree>
    <p:extLst>
      <p:ext uri="{BB962C8B-B14F-4D97-AF65-F5344CB8AC3E}">
        <p14:creationId xmlns:p14="http://schemas.microsoft.com/office/powerpoint/2010/main" val="1547479650"/>
      </p:ext>
    </p:extLst>
  </p:cSld>
  <p:clrMapOvr>
    <a:masterClrMapping/>
  </p:clrMapOvr>
  <p:transition advTm="466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Evaluation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286000" y="1232757"/>
            <a:ext cx="7696200" cy="4530725"/>
          </a:xfrm>
        </p:spPr>
        <p:txBody>
          <a:bodyPr/>
          <a:lstStyle/>
          <a:p>
            <a:r>
              <a:rPr lang="en-US" altLang="zh-TW" dirty="0"/>
              <a:t>Baseline System (with Standard NIC)</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20</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318" y="2511854"/>
            <a:ext cx="8991600" cy="2333625"/>
          </a:xfrm>
          <a:prstGeom prst="rect">
            <a:avLst/>
          </a:prstGeom>
        </p:spPr>
      </p:pic>
    </p:spTree>
    <p:extLst>
      <p:ext uri="{BB962C8B-B14F-4D97-AF65-F5344CB8AC3E}">
        <p14:creationId xmlns:p14="http://schemas.microsoft.com/office/powerpoint/2010/main" val="366857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Evaluation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286000" y="1232757"/>
            <a:ext cx="7696200" cy="4530725"/>
          </a:xfrm>
        </p:spPr>
        <p:txBody>
          <a:bodyPr/>
          <a:lstStyle/>
          <a:p>
            <a:r>
              <a:rPr lang="en-US" altLang="zh-TW" dirty="0"/>
              <a:t>Using FPGA (without FAST decoding in FPGA) </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21</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537" y="2491583"/>
            <a:ext cx="7248525" cy="2419350"/>
          </a:xfrm>
          <a:prstGeom prst="rect">
            <a:avLst/>
          </a:prstGeom>
        </p:spPr>
      </p:pic>
    </p:spTree>
    <p:extLst>
      <p:ext uri="{BB962C8B-B14F-4D97-AF65-F5344CB8AC3E}">
        <p14:creationId xmlns:p14="http://schemas.microsoft.com/office/powerpoint/2010/main" val="3915488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Evaluation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286000" y="1232757"/>
            <a:ext cx="7696200" cy="4530725"/>
          </a:xfrm>
        </p:spPr>
        <p:txBody>
          <a:bodyPr/>
          <a:lstStyle/>
          <a:p>
            <a:r>
              <a:rPr lang="en-US" altLang="zh-TW" dirty="0"/>
              <a:t>Using FPGA (with FAST decoding in FPGA) </a:t>
            </a: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22</a:t>
            </a:fld>
            <a:endParaRPr lang="en-US" altLang="zh-TW">
              <a:solidFill>
                <a:srgbClr val="00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534444"/>
            <a:ext cx="7600950" cy="2381250"/>
          </a:xfrm>
          <a:prstGeom prst="rect">
            <a:avLst/>
          </a:prstGeom>
        </p:spPr>
      </p:pic>
    </p:spTree>
    <p:extLst>
      <p:ext uri="{BB962C8B-B14F-4D97-AF65-F5344CB8AC3E}">
        <p14:creationId xmlns:p14="http://schemas.microsoft.com/office/powerpoint/2010/main" val="133538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a:latin typeface="Times New Roman" panose="02020603050405020304" pitchFamily="18" charset="0"/>
                <a:cs typeface="Times New Roman" panose="02020603050405020304" pitchFamily="18" charset="0"/>
              </a:rPr>
              <a:t>Outline</a:t>
            </a:r>
          </a:p>
        </p:txBody>
      </p:sp>
      <p:sp>
        <p:nvSpPr>
          <p:cNvPr id="4099" name="Rectangle 3"/>
          <p:cNvSpPr>
            <a:spLocks noGrp="1" noChangeArrowheads="1"/>
          </p:cNvSpPr>
          <p:nvPr>
            <p:ph type="body" idx="1"/>
          </p:nvPr>
        </p:nvSpPr>
        <p:spPr>
          <a:xfrm>
            <a:off x="2150268" y="1646012"/>
            <a:ext cx="7993063" cy="4824413"/>
          </a:xfrm>
        </p:spPr>
        <p:txBody>
          <a:bodyPr/>
          <a:lstStyle/>
          <a:p>
            <a:pPr eaLnBrk="1" hangingPunct="1"/>
            <a:r>
              <a:rPr lang="en-US" altLang="zh-TW" sz="2800" b="1" dirty="0"/>
              <a:t>Introduction</a:t>
            </a:r>
          </a:p>
          <a:p>
            <a:pPr eaLnBrk="1" hangingPunct="1"/>
            <a:r>
              <a:rPr lang="en-US" altLang="zh-TW" sz="2800" b="1" dirty="0"/>
              <a:t>Background</a:t>
            </a:r>
          </a:p>
          <a:p>
            <a:pPr eaLnBrk="1" hangingPunct="1"/>
            <a:r>
              <a:rPr lang="en-US" altLang="zh-TW" sz="2800" b="1" dirty="0"/>
              <a:t>Implementation</a:t>
            </a:r>
          </a:p>
          <a:p>
            <a:pPr eaLnBrk="1" hangingPunct="1"/>
            <a:r>
              <a:rPr lang="en-US" altLang="zh-TW" sz="2800" b="1" dirty="0"/>
              <a:t>Evaluation</a:t>
            </a:r>
          </a:p>
          <a:p>
            <a:pPr eaLnBrk="1" hangingPunct="1"/>
            <a:r>
              <a:rPr lang="en-US" altLang="zh-TW" sz="2800" b="1" dirty="0">
                <a:solidFill>
                  <a:srgbClr val="FF0000"/>
                </a:solidFill>
              </a:rPr>
              <a:t>Conclusion</a:t>
            </a:r>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23</a:t>
            </a:fld>
            <a:endParaRPr lang="en-US" altLang="zh-TW">
              <a:ea typeface="新細明體" charset="-120"/>
            </a:endParaRPr>
          </a:p>
        </p:txBody>
      </p:sp>
      <p:sp>
        <p:nvSpPr>
          <p:cNvPr id="4101" name="頁尾版面配置區 6"/>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Tree>
    <p:extLst>
      <p:ext uri="{BB962C8B-B14F-4D97-AF65-F5344CB8AC3E}">
        <p14:creationId xmlns:p14="http://schemas.microsoft.com/office/powerpoint/2010/main" val="2127033205"/>
      </p:ext>
    </p:extLst>
  </p:cSld>
  <p:clrMapOvr>
    <a:masterClrMapping/>
  </p:clrMapOvr>
  <p:transition advTm="466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Conclusion</a:t>
            </a:r>
            <a:endParaRPr lang="zh-TW" altLang="en-US" dirty="0"/>
          </a:p>
        </p:txBody>
      </p:sp>
      <p:sp>
        <p:nvSpPr>
          <p:cNvPr id="3" name="內容版面配置區 2"/>
          <p:cNvSpPr>
            <a:spLocks noGrp="1"/>
          </p:cNvSpPr>
          <p:nvPr>
            <p:ph idx="1"/>
          </p:nvPr>
        </p:nvSpPr>
        <p:spPr/>
        <p:txBody>
          <a:bodyPr/>
          <a:lstStyle/>
          <a:p>
            <a:r>
              <a:rPr lang="en-US" altLang="zh-TW" dirty="0"/>
              <a:t>In total, this HFT </a:t>
            </a:r>
            <a:r>
              <a:rPr lang="en-US" altLang="zh-TW" dirty="0" err="1"/>
              <a:t>acclerator</a:t>
            </a:r>
            <a:r>
              <a:rPr lang="en-US" altLang="zh-TW" dirty="0"/>
              <a:t> in a 4 times latency reduction in respect to the standard NIC solution.</a:t>
            </a:r>
          </a:p>
          <a:p>
            <a:r>
              <a:rPr lang="en-US" altLang="zh-TW" dirty="0"/>
              <a:t>The special nature of the FAST protocol which aggravates efficient parsing on a general purpose CPU makes it highly attractive to design FPGA based dedicated logic to decode it with significantly reduced latency. We have successfully shown the feasibility of this approach.</a:t>
            </a:r>
            <a:endParaRPr lang="zh-TW" altLang="en-US" dirty="0"/>
          </a:p>
        </p:txBody>
      </p:sp>
      <p:sp>
        <p:nvSpPr>
          <p:cNvPr id="4" name="頁尾版面配置區 3"/>
          <p:cNvSpPr>
            <a:spLocks noGrp="1"/>
          </p:cNvSpPr>
          <p:nvPr>
            <p:ph type="ftr" sz="quarter" idx="11"/>
          </p:nvPr>
        </p:nvSpPr>
        <p:spPr/>
        <p:txBody>
          <a:bodyPr/>
          <a:lstStyle/>
          <a:p>
            <a:pPr>
              <a:defRPr/>
            </a:pPr>
            <a:r>
              <a:rPr lang="en-US" altLang="zh-TW">
                <a:solidFill>
                  <a:srgbClr val="000000"/>
                </a:solidFill>
              </a:rPr>
              <a:t>National Cheng Kung University CSIE Computer &amp; Internet Architecture Lab </a:t>
            </a:r>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solidFill>
                  <a:srgbClr val="000000"/>
                </a:solidFill>
              </a:rPr>
              <a:pPr>
                <a:defRPr/>
              </a:pPr>
              <a:t>24</a:t>
            </a:fld>
            <a:endParaRPr lang="en-US" altLang="zh-TW">
              <a:solidFill>
                <a:srgbClr val="000000"/>
              </a:solidFill>
            </a:endParaRPr>
          </a:p>
        </p:txBody>
      </p:sp>
    </p:spTree>
    <p:extLst>
      <p:ext uri="{BB962C8B-B14F-4D97-AF65-F5344CB8AC3E}">
        <p14:creationId xmlns:p14="http://schemas.microsoft.com/office/powerpoint/2010/main" val="886311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p:txBody>
          <a:bodyPr/>
          <a:lstStyle/>
          <a:p>
            <a:r>
              <a:rPr lang="en-US" altLang="zh-TW" sz="2800" b="1" dirty="0"/>
              <a:t>High Frequency Trading(HFT)</a:t>
            </a:r>
          </a:p>
          <a:p>
            <a:pPr>
              <a:buFont typeface="Arial" panose="020B0604020202020204" pitchFamily="34" charset="0"/>
              <a:buChar char="•"/>
            </a:pPr>
            <a:r>
              <a:rPr lang="en-US" altLang="zh-TW" dirty="0"/>
              <a:t>Sub-millisecond round-trip execution times trading</a:t>
            </a:r>
          </a:p>
          <a:p>
            <a:pPr marL="0" indent="0">
              <a:buNone/>
            </a:pPr>
            <a:endParaRPr lang="en-US" altLang="zh-TW" dirty="0"/>
          </a:p>
          <a:p>
            <a:pPr>
              <a:buFont typeface="Arial" panose="020B0604020202020204" pitchFamily="34" charset="0"/>
              <a:buChar char="•"/>
            </a:pPr>
            <a:r>
              <a:rPr lang="en-US" altLang="zh-TW" dirty="0"/>
              <a:t>Without holding any </a:t>
            </a:r>
            <a:r>
              <a:rPr lang="en-US" altLang="zh-TW" dirty="0" err="1"/>
              <a:t>significants</a:t>
            </a:r>
            <a:r>
              <a:rPr lang="en-US" altLang="zh-TW" dirty="0"/>
              <a:t> position end of day</a:t>
            </a:r>
          </a:p>
          <a:p>
            <a:pPr marL="0" indent="0">
              <a:buNone/>
            </a:pPr>
            <a:endParaRPr lang="en-US" altLang="zh-TW" dirty="0"/>
          </a:p>
          <a:p>
            <a:pPr>
              <a:buFont typeface="Arial" panose="020B0604020202020204" pitchFamily="34" charset="0"/>
              <a:buChar char="•"/>
            </a:pPr>
            <a:r>
              <a:rPr lang="en-US" altLang="zh-TW" dirty="0"/>
              <a:t>Trader holds stock for only 22 seconds in average</a:t>
            </a:r>
          </a:p>
          <a:p>
            <a:pPr marL="0" indent="0">
              <a:buNone/>
            </a:pPr>
            <a:endParaRPr lang="en-US" altLang="zh-TW" dirty="0"/>
          </a:p>
          <a:p>
            <a:pPr>
              <a:buFont typeface="Arial" panose="020B0604020202020204" pitchFamily="34" charset="0"/>
              <a:buChar char="•"/>
            </a:pPr>
            <a:r>
              <a:rPr lang="en-US" altLang="zh-TW" dirty="0"/>
              <a:t> High volatility and large bid-ask spreads can be</a:t>
            </a:r>
            <a:endParaRPr lang="zh-TW" altLang="zh-TW" dirty="0"/>
          </a:p>
          <a:p>
            <a:pPr marL="0" indent="0">
              <a:buNone/>
            </a:pPr>
            <a:r>
              <a:rPr lang="en-US" altLang="zh-TW" dirty="0"/>
              <a:t>     turned into profits for the HFT(Arbitrage    </a:t>
            </a:r>
          </a:p>
          <a:p>
            <a:pPr marL="0" indent="0">
              <a:buNone/>
            </a:pPr>
            <a:r>
              <a:rPr lang="en-US" altLang="zh-TW" dirty="0"/>
              <a:t>     strategies)</a:t>
            </a:r>
          </a:p>
          <a:p>
            <a:pPr>
              <a:buFont typeface="Arial" panose="020B0604020202020204" pitchFamily="34" charset="0"/>
              <a:buChar char="•"/>
            </a:pPr>
            <a:endParaRPr lang="en-US" altLang="zh-TW" sz="6600" b="1"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3</a:t>
            </a:fld>
            <a:endParaRPr lang="en-US" altLang="zh-TW">
              <a:ea typeface="新細明體" charset="-120"/>
            </a:endParaRPr>
          </a:p>
        </p:txBody>
      </p:sp>
    </p:spTree>
    <p:extLst>
      <p:ext uri="{BB962C8B-B14F-4D97-AF65-F5344CB8AC3E}">
        <p14:creationId xmlns:p14="http://schemas.microsoft.com/office/powerpoint/2010/main" val="633849401"/>
      </p:ext>
    </p:extLst>
  </p:cSld>
  <p:clrMapOvr>
    <a:masterClrMapping/>
  </p:clrMapOvr>
  <p:transition advTm="2628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a:latin typeface="Times New Roman" panose="02020603050405020304" pitchFamily="18" charset="0"/>
                <a:cs typeface="Times New Roman" panose="02020603050405020304" pitchFamily="18" charset="0"/>
              </a:rPr>
              <a:t>Outline</a:t>
            </a:r>
          </a:p>
        </p:txBody>
      </p:sp>
      <p:sp>
        <p:nvSpPr>
          <p:cNvPr id="4099" name="Rectangle 3"/>
          <p:cNvSpPr>
            <a:spLocks noGrp="1" noChangeArrowheads="1"/>
          </p:cNvSpPr>
          <p:nvPr>
            <p:ph type="body" idx="1"/>
          </p:nvPr>
        </p:nvSpPr>
        <p:spPr>
          <a:xfrm>
            <a:off x="2150268" y="1646012"/>
            <a:ext cx="7993063" cy="4824413"/>
          </a:xfrm>
        </p:spPr>
        <p:txBody>
          <a:bodyPr/>
          <a:lstStyle/>
          <a:p>
            <a:pPr eaLnBrk="1" hangingPunct="1"/>
            <a:r>
              <a:rPr lang="en-US" altLang="zh-TW" sz="2800" b="1" dirty="0"/>
              <a:t>Introduction</a:t>
            </a:r>
          </a:p>
          <a:p>
            <a:pPr eaLnBrk="1" hangingPunct="1"/>
            <a:r>
              <a:rPr lang="en-US" altLang="zh-TW" sz="2800" b="1" dirty="0">
                <a:solidFill>
                  <a:srgbClr val="FF0000"/>
                </a:solidFill>
              </a:rPr>
              <a:t>Background</a:t>
            </a:r>
          </a:p>
          <a:p>
            <a:pPr eaLnBrk="1" hangingPunct="1"/>
            <a:r>
              <a:rPr lang="en-US" altLang="zh-TW" sz="2800" b="1" dirty="0"/>
              <a:t>Implementation</a:t>
            </a:r>
          </a:p>
          <a:p>
            <a:pPr eaLnBrk="1" hangingPunct="1"/>
            <a:r>
              <a:rPr lang="en-US" altLang="zh-TW" sz="2800" b="1" dirty="0"/>
              <a:t>Evaluation</a:t>
            </a:r>
          </a:p>
          <a:p>
            <a:pPr eaLnBrk="1" hangingPunct="1"/>
            <a:r>
              <a:rPr lang="en-US" altLang="zh-TW" sz="2800" b="1" dirty="0"/>
              <a:t>Conclusion</a:t>
            </a:r>
          </a:p>
          <a:p>
            <a:pPr eaLnBrk="1" hangingPunct="1"/>
            <a:endParaRPr lang="en-US" altLang="zh-TW" sz="2800" b="1"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4</a:t>
            </a:fld>
            <a:endParaRPr lang="en-US" altLang="zh-TW">
              <a:ea typeface="新細明體" charset="-120"/>
            </a:endParaRPr>
          </a:p>
        </p:txBody>
      </p:sp>
      <p:sp>
        <p:nvSpPr>
          <p:cNvPr id="4101" name="頁尾版面配置區 6"/>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Tree>
    <p:extLst>
      <p:ext uri="{BB962C8B-B14F-4D97-AF65-F5344CB8AC3E}">
        <p14:creationId xmlns:p14="http://schemas.microsoft.com/office/powerpoint/2010/main" val="970840487"/>
      </p:ext>
    </p:extLst>
  </p:cSld>
  <p:clrMapOvr>
    <a:masterClrMapping/>
  </p:clrMapOvr>
  <p:transition advTm="466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a:xfrm>
            <a:off x="822695" y="1248687"/>
            <a:ext cx="10261600" cy="4530725"/>
          </a:xfrm>
        </p:spPr>
        <p:txBody>
          <a:bodyPr/>
          <a:lstStyle/>
          <a:p>
            <a:r>
              <a:rPr lang="en-US" altLang="zh-TW" sz="2800" b="1" dirty="0"/>
              <a:t>Trading Infrastructure</a:t>
            </a:r>
          </a:p>
          <a:p>
            <a:pPr>
              <a:buFont typeface="Arial" panose="020B0604020202020204" pitchFamily="34" charset="0"/>
              <a:buChar char="•"/>
            </a:pPr>
            <a:endParaRPr lang="en-US" altLang="zh-TW" sz="6600" b="1"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5</a:t>
            </a:fld>
            <a:endParaRPr lang="en-US" altLang="zh-TW">
              <a:ea typeface="新細明體" charset="-120"/>
            </a:endParaRP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409" y="1566819"/>
            <a:ext cx="4356749" cy="4477249"/>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542" y="1725379"/>
            <a:ext cx="4242018" cy="4559534"/>
          </a:xfrm>
          <a:prstGeom prst="rect">
            <a:avLst/>
          </a:prstGeom>
        </p:spPr>
      </p:pic>
    </p:spTree>
    <p:extLst>
      <p:ext uri="{BB962C8B-B14F-4D97-AF65-F5344CB8AC3E}">
        <p14:creationId xmlns:p14="http://schemas.microsoft.com/office/powerpoint/2010/main" val="3547755128"/>
      </p:ext>
    </p:extLst>
  </p:cSld>
  <p:clrMapOvr>
    <a:masterClrMapping/>
  </p:clrMapOvr>
  <p:transition advTm="2628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p:txBody>
          <a:bodyPr/>
          <a:lstStyle/>
          <a:p>
            <a:r>
              <a:rPr lang="en-US" altLang="zh-TW" sz="2800" b="1" dirty="0"/>
              <a:t>Protocol Stack</a:t>
            </a:r>
          </a:p>
          <a:p>
            <a:pPr marL="0" indent="0">
              <a:buNone/>
            </a:pPr>
            <a:endParaRPr lang="en-US" altLang="zh-TW" sz="2800" b="1" dirty="0"/>
          </a:p>
          <a:p>
            <a:pPr>
              <a:buFont typeface="Arial" panose="020B0604020202020204" pitchFamily="34" charset="0"/>
              <a:buChar char="•"/>
            </a:pPr>
            <a:endParaRPr lang="en-US" altLang="zh-TW" sz="6600" b="1"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6</a:t>
            </a:fld>
            <a:endParaRPr lang="en-US" altLang="zh-TW">
              <a:ea typeface="新細明體"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677" y="2168860"/>
            <a:ext cx="5394811" cy="3323204"/>
          </a:xfrm>
          <a:prstGeom prst="rect">
            <a:avLst/>
          </a:prstGeom>
        </p:spPr>
      </p:pic>
    </p:spTree>
    <p:extLst>
      <p:ext uri="{BB962C8B-B14F-4D97-AF65-F5344CB8AC3E}">
        <p14:creationId xmlns:p14="http://schemas.microsoft.com/office/powerpoint/2010/main" val="3348600410"/>
      </p:ext>
    </p:extLst>
  </p:cSld>
  <p:clrMapOvr>
    <a:masterClrMapping/>
  </p:clrMapOvr>
  <p:transition advTm="2628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p:txBody>
          <a:bodyPr/>
          <a:lstStyle/>
          <a:p>
            <a:r>
              <a:rPr lang="en-US" altLang="zh-TW" sz="2800" b="1" dirty="0"/>
              <a:t>FAST(Fix Protocol Adapted for Streaming)</a:t>
            </a:r>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7</a:t>
            </a:fld>
            <a:endParaRPr lang="en-US" altLang="zh-TW">
              <a:ea typeface="新細明體"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209" y="1957136"/>
            <a:ext cx="8047181" cy="4157121"/>
          </a:xfrm>
          <a:prstGeom prst="rect">
            <a:avLst/>
          </a:prstGeom>
        </p:spPr>
      </p:pic>
    </p:spTree>
    <p:extLst>
      <p:ext uri="{BB962C8B-B14F-4D97-AF65-F5344CB8AC3E}">
        <p14:creationId xmlns:p14="http://schemas.microsoft.com/office/powerpoint/2010/main" val="3258834525"/>
      </p:ext>
    </p:extLst>
  </p:cSld>
  <p:clrMapOvr>
    <a:masterClrMapping/>
  </p:clrMapOvr>
  <p:transition advTm="2628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a:xfrm>
            <a:off x="920998" y="1459707"/>
            <a:ext cx="10261600" cy="4530725"/>
          </a:xfrm>
        </p:spPr>
        <p:txBody>
          <a:bodyPr/>
          <a:lstStyle/>
          <a:p>
            <a:r>
              <a:rPr lang="en-US" altLang="zh-TW" sz="2800" b="1" dirty="0"/>
              <a:t>FAST(Fix Protocol Adapted for Streaming)</a:t>
            </a:r>
          </a:p>
          <a:p>
            <a:pPr marL="0" indent="0">
              <a:buNone/>
            </a:pPr>
            <a:endParaRPr lang="en-US" altLang="zh-TW"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8</a:t>
            </a:fld>
            <a:endParaRPr lang="en-US" altLang="zh-TW">
              <a:ea typeface="新細明體"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590" y="2098508"/>
            <a:ext cx="7693916" cy="4038644"/>
          </a:xfrm>
          <a:prstGeom prst="rect">
            <a:avLst/>
          </a:prstGeom>
        </p:spPr>
      </p:pic>
    </p:spTree>
    <p:extLst>
      <p:ext uri="{BB962C8B-B14F-4D97-AF65-F5344CB8AC3E}">
        <p14:creationId xmlns:p14="http://schemas.microsoft.com/office/powerpoint/2010/main" val="3927118191"/>
      </p:ext>
    </p:extLst>
  </p:cSld>
  <p:clrMapOvr>
    <a:masterClrMapping/>
  </p:clrMapOvr>
  <p:transition advTm="2628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Background</a:t>
            </a:r>
            <a:endParaRPr lang="zh-TW" altLang="en-US" b="1" dirty="0">
              <a:latin typeface="Times New Roman" panose="02020603050405020304" pitchFamily="18" charset="0"/>
              <a:cs typeface="Times New Roman" panose="02020603050405020304" pitchFamily="18" charset="0"/>
            </a:endParaRPr>
          </a:p>
        </p:txBody>
      </p:sp>
      <p:sp>
        <p:nvSpPr>
          <p:cNvPr id="5123" name="內容版面配置區 2"/>
          <p:cNvSpPr>
            <a:spLocks noGrp="1"/>
          </p:cNvSpPr>
          <p:nvPr>
            <p:ph idx="1"/>
          </p:nvPr>
        </p:nvSpPr>
        <p:spPr>
          <a:xfrm>
            <a:off x="920998" y="1459707"/>
            <a:ext cx="10261600" cy="4530725"/>
          </a:xfrm>
        </p:spPr>
        <p:txBody>
          <a:bodyPr/>
          <a:lstStyle/>
          <a:p>
            <a:r>
              <a:rPr lang="en-US" altLang="zh-TW" sz="2800" b="1" dirty="0"/>
              <a:t>FAST(Fix Protocol Adapted for Streaming)</a:t>
            </a:r>
          </a:p>
          <a:p>
            <a:pPr marL="0" indent="0">
              <a:buNone/>
            </a:pPr>
            <a:endParaRPr lang="en-US" altLang="zh-TW" dirty="0"/>
          </a:p>
        </p:txBody>
      </p:sp>
      <p:sp>
        <p:nvSpPr>
          <p:cNvPr id="5124" name="頁尾版面配置區 3"/>
          <p:cNvSpPr>
            <a:spLocks noGrp="1"/>
          </p:cNvSpPr>
          <p:nvPr>
            <p:ph type="ftr" sz="quarter" idx="11"/>
          </p:nvPr>
        </p:nvSpPr>
        <p:spPr>
          <a:noFill/>
        </p:spPr>
        <p:txBody>
          <a:bodyPr/>
          <a:lstStyle/>
          <a:p>
            <a:r>
              <a:rPr lang="en-US" altLang="zh-TW">
                <a:ea typeface="新細明體" charset="-120"/>
              </a:rPr>
              <a:t>National Cheng Kung University CSIE Computer &amp; Internet Architecture Lab </a:t>
            </a:r>
          </a:p>
        </p:txBody>
      </p:sp>
      <p:sp>
        <p:nvSpPr>
          <p:cNvPr id="5125" name="投影片編號版面配置區 4"/>
          <p:cNvSpPr>
            <a:spLocks noGrp="1"/>
          </p:cNvSpPr>
          <p:nvPr>
            <p:ph type="sldNum" sz="quarter" idx="12"/>
          </p:nvPr>
        </p:nvSpPr>
        <p:spPr>
          <a:noFill/>
        </p:spPr>
        <p:txBody>
          <a:bodyPr/>
          <a:lstStyle/>
          <a:p>
            <a:fld id="{A27FFEFF-C360-4398-BE33-C2B5776B2F84}" type="slidenum">
              <a:rPr lang="en-US" altLang="zh-TW" smtClean="0">
                <a:ea typeface="新細明體" charset="-120"/>
              </a:rPr>
              <a:pPr/>
              <a:t>9</a:t>
            </a:fld>
            <a:endParaRPr lang="en-US" altLang="zh-TW">
              <a:ea typeface="新細明體"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816" y="2252305"/>
            <a:ext cx="7879438" cy="3530978"/>
          </a:xfrm>
          <a:prstGeom prst="rect">
            <a:avLst/>
          </a:prstGeom>
        </p:spPr>
      </p:pic>
    </p:spTree>
    <p:extLst>
      <p:ext uri="{BB962C8B-B14F-4D97-AF65-F5344CB8AC3E}">
        <p14:creationId xmlns:p14="http://schemas.microsoft.com/office/powerpoint/2010/main" val="2282163319"/>
      </p:ext>
    </p:extLst>
  </p:cSld>
  <p:clrMapOvr>
    <a:masterClrMapping/>
  </p:clrMapOvr>
  <p:transition advTm="26287"/>
  <p:timing>
    <p:tnLst>
      <p:par>
        <p:cTn id="1" dur="indefinite" restart="never" nodeType="tmRoot"/>
      </p:par>
    </p:tnLst>
  </p:timing>
</p:sld>
</file>

<file path=ppt/theme/theme1.xml><?xml version="1.0" encoding="utf-8"?>
<a:theme xmlns:a="http://schemas.openxmlformats.org/drawingml/2006/main" name="1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latin typeface="Times New Roman" pitchFamily="18" charset="0"/>
            <a:cs typeface="Times New Roman" pitchFamily="18" charset="0"/>
          </a:defRPr>
        </a:defPPr>
      </a:lstStyle>
    </a:tx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10156</TotalTime>
  <Words>1676</Words>
  <Application>Microsoft Office PowerPoint</Application>
  <PresentationFormat>寬螢幕</PresentationFormat>
  <Paragraphs>267</Paragraphs>
  <Slides>24</Slides>
  <Notes>24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新細明體</vt:lpstr>
      <vt:lpstr>標楷體</vt:lpstr>
      <vt:lpstr>Arial</vt:lpstr>
      <vt:lpstr>Arial Black</vt:lpstr>
      <vt:lpstr>Calibri</vt:lpstr>
      <vt:lpstr>Times New Roman</vt:lpstr>
      <vt:lpstr>Wingdings</vt:lpstr>
      <vt:lpstr>1_Studio</vt:lpstr>
      <vt:lpstr>High Frequency Trading Acceleration using FPGAs</vt:lpstr>
      <vt:lpstr>Outline</vt:lpstr>
      <vt:lpstr>Introduction</vt:lpstr>
      <vt:lpstr>Outline</vt:lpstr>
      <vt:lpstr>Background</vt:lpstr>
      <vt:lpstr>Background</vt:lpstr>
      <vt:lpstr>Background</vt:lpstr>
      <vt:lpstr>Background</vt:lpstr>
      <vt:lpstr>Background</vt:lpstr>
      <vt:lpstr>Background</vt:lpstr>
      <vt:lpstr>Background</vt:lpstr>
      <vt:lpstr>Background</vt:lpstr>
      <vt:lpstr>Outline</vt:lpstr>
      <vt:lpstr>Implementation</vt:lpstr>
      <vt:lpstr>Implementation</vt:lpstr>
      <vt:lpstr>Implementation</vt:lpstr>
      <vt:lpstr>Implementation</vt:lpstr>
      <vt:lpstr>Implementation</vt:lpstr>
      <vt:lpstr>Outline</vt:lpstr>
      <vt:lpstr>Evaluation</vt:lpstr>
      <vt:lpstr>Evaluation</vt:lpstr>
      <vt:lpstr>Evaluation</vt:lpstr>
      <vt:lpstr>Outline</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USER</dc:creator>
  <cp:lastModifiedBy>USER</cp:lastModifiedBy>
  <cp:revision>60</cp:revision>
  <dcterms:created xsi:type="dcterms:W3CDTF">2017-09-12T08:36:35Z</dcterms:created>
  <dcterms:modified xsi:type="dcterms:W3CDTF">2017-09-20T05:05:35Z</dcterms:modified>
</cp:coreProperties>
</file>